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5" r:id="rId9"/>
    <p:sldId id="266" r:id="rId10"/>
    <p:sldId id="267" r:id="rId11"/>
    <p:sldId id="268" r:id="rId12"/>
  </p:sldIdLst>
  <p:sldSz cx="14541500" cy="8172450"/>
  <p:notesSz cx="14541500" cy="81724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65"/>
    <p:restoredTop sz="94694"/>
  </p:normalViewPr>
  <p:slideViewPr>
    <p:cSldViewPr>
      <p:cViewPr varScale="1">
        <p:scale>
          <a:sx n="81" d="100"/>
          <a:sy n="81" d="100"/>
        </p:scale>
        <p:origin x="1170" y="3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1088" y="2533459"/>
            <a:ext cx="12365673" cy="17162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chemeClr val="bg1"/>
                </a:solidFill>
                <a:latin typeface="Larken Bold"/>
                <a:cs typeface="Larken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82177" y="4576572"/>
            <a:ext cx="10183495" cy="2043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0395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395D"/>
                </a:solidFill>
                <a:latin typeface="Larken Light"/>
                <a:cs typeface="Larken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0" dirty="0"/>
              <a:t>Saur_Sustainability</a:t>
            </a:r>
            <a:r>
              <a:rPr spc="-30" dirty="0"/>
              <a:t> </a:t>
            </a:r>
            <a:r>
              <a:rPr spc="-10" dirty="0"/>
              <a:t>Roadmap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95D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bg1"/>
                </a:solidFill>
                <a:latin typeface="Larken Bold"/>
                <a:cs typeface="Larken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0395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395D"/>
                </a:solidFill>
                <a:latin typeface="Larken Light"/>
                <a:cs typeface="Larken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0" dirty="0"/>
              <a:t>Saur_Sustainability</a:t>
            </a:r>
            <a:r>
              <a:rPr spc="-30" dirty="0"/>
              <a:t> </a:t>
            </a:r>
            <a:r>
              <a:rPr spc="-10" dirty="0"/>
              <a:t>Roadmap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95D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bg1"/>
                </a:solidFill>
                <a:latin typeface="Larken Bold"/>
                <a:cs typeface="Larken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27392" y="1879663"/>
            <a:ext cx="6328315" cy="5393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492142" y="1879663"/>
            <a:ext cx="6328315" cy="5393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395D"/>
                </a:solidFill>
                <a:latin typeface="Larken Light"/>
                <a:cs typeface="Larken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0" dirty="0"/>
              <a:t>Saur_Sustainability</a:t>
            </a:r>
            <a:r>
              <a:rPr spc="-30" dirty="0"/>
              <a:t> </a:t>
            </a:r>
            <a:r>
              <a:rPr spc="-10" dirty="0"/>
              <a:t>Roadmap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95D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4544040" cy="8172450"/>
          </a:xfrm>
          <a:custGeom>
            <a:avLst/>
            <a:gdLst/>
            <a:ahLst/>
            <a:cxnLst/>
            <a:rect l="l" t="t" r="r" b="b"/>
            <a:pathLst>
              <a:path w="14544040" h="8172450">
                <a:moveTo>
                  <a:pt x="14544001" y="0"/>
                </a:moveTo>
                <a:lnTo>
                  <a:pt x="0" y="0"/>
                </a:lnTo>
                <a:lnTo>
                  <a:pt x="0" y="8172005"/>
                </a:lnTo>
                <a:lnTo>
                  <a:pt x="14544001" y="8172005"/>
                </a:lnTo>
                <a:lnTo>
                  <a:pt x="14544001" y="0"/>
                </a:lnTo>
                <a:close/>
              </a:path>
            </a:pathLst>
          </a:custGeom>
          <a:solidFill>
            <a:srgbClr val="003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bg1"/>
                </a:solidFill>
                <a:latin typeface="Larken Bold"/>
                <a:cs typeface="Larken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395D"/>
                </a:solidFill>
                <a:latin typeface="Larken Light"/>
                <a:cs typeface="Larken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0" dirty="0"/>
              <a:t>Saur_Sustainability</a:t>
            </a:r>
            <a:r>
              <a:rPr spc="-30" dirty="0"/>
              <a:t> </a:t>
            </a:r>
            <a:r>
              <a:rPr spc="-10" dirty="0"/>
              <a:t>Roadmap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95D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395D"/>
                </a:solidFill>
                <a:latin typeface="Larken Light"/>
                <a:cs typeface="Larken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0" dirty="0"/>
              <a:t>Saur_Sustainability</a:t>
            </a:r>
            <a:r>
              <a:rPr spc="-30" dirty="0"/>
              <a:t> </a:t>
            </a:r>
            <a:r>
              <a:rPr spc="-10" dirty="0"/>
              <a:t>Roadmap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95D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852807" y="7385570"/>
            <a:ext cx="331470" cy="426720"/>
          </a:xfrm>
          <a:custGeom>
            <a:avLst/>
            <a:gdLst/>
            <a:ahLst/>
            <a:cxnLst/>
            <a:rect l="l" t="t" r="r" b="b"/>
            <a:pathLst>
              <a:path w="331469" h="426720">
                <a:moveTo>
                  <a:pt x="108127" y="119913"/>
                </a:moveTo>
                <a:lnTo>
                  <a:pt x="112117" y="131126"/>
                </a:lnTo>
                <a:lnTo>
                  <a:pt x="112194" y="131344"/>
                </a:lnTo>
                <a:lnTo>
                  <a:pt x="119767" y="140508"/>
                </a:lnTo>
                <a:lnTo>
                  <a:pt x="130044" y="146597"/>
                </a:lnTo>
                <a:lnTo>
                  <a:pt x="142227" y="148805"/>
                </a:lnTo>
                <a:lnTo>
                  <a:pt x="186194" y="148805"/>
                </a:lnTo>
                <a:lnTo>
                  <a:pt x="195335" y="149407"/>
                </a:lnTo>
                <a:lnTo>
                  <a:pt x="204114" y="151158"/>
                </a:lnTo>
                <a:lnTo>
                  <a:pt x="212455" y="153981"/>
                </a:lnTo>
                <a:lnTo>
                  <a:pt x="220281" y="157797"/>
                </a:lnTo>
                <a:lnTo>
                  <a:pt x="216295" y="146597"/>
                </a:lnTo>
                <a:lnTo>
                  <a:pt x="216216" y="146373"/>
                </a:lnTo>
                <a:lnTo>
                  <a:pt x="208648" y="137213"/>
                </a:lnTo>
                <a:lnTo>
                  <a:pt x="198375" y="131126"/>
                </a:lnTo>
                <a:lnTo>
                  <a:pt x="186194" y="128917"/>
                </a:lnTo>
                <a:lnTo>
                  <a:pt x="142227" y="128917"/>
                </a:lnTo>
                <a:lnTo>
                  <a:pt x="133084" y="128316"/>
                </a:lnTo>
                <a:lnTo>
                  <a:pt x="124301" y="126563"/>
                </a:lnTo>
                <a:lnTo>
                  <a:pt x="115956" y="123736"/>
                </a:lnTo>
                <a:lnTo>
                  <a:pt x="108127" y="119913"/>
                </a:lnTo>
                <a:close/>
              </a:path>
              <a:path w="331469" h="426720">
                <a:moveTo>
                  <a:pt x="108127" y="169252"/>
                </a:moveTo>
                <a:lnTo>
                  <a:pt x="112194" y="180684"/>
                </a:lnTo>
                <a:lnTo>
                  <a:pt x="119767" y="189847"/>
                </a:lnTo>
                <a:lnTo>
                  <a:pt x="130044" y="195936"/>
                </a:lnTo>
                <a:lnTo>
                  <a:pt x="142227" y="198145"/>
                </a:lnTo>
                <a:lnTo>
                  <a:pt x="186194" y="198145"/>
                </a:lnTo>
                <a:lnTo>
                  <a:pt x="198375" y="195936"/>
                </a:lnTo>
                <a:lnTo>
                  <a:pt x="208648" y="189847"/>
                </a:lnTo>
                <a:lnTo>
                  <a:pt x="216216" y="180684"/>
                </a:lnTo>
                <a:lnTo>
                  <a:pt x="217083" y="178244"/>
                </a:lnTo>
                <a:lnTo>
                  <a:pt x="142227" y="178244"/>
                </a:lnTo>
                <a:lnTo>
                  <a:pt x="133084" y="177643"/>
                </a:lnTo>
                <a:lnTo>
                  <a:pt x="124301" y="175891"/>
                </a:lnTo>
                <a:lnTo>
                  <a:pt x="115956" y="173068"/>
                </a:lnTo>
                <a:lnTo>
                  <a:pt x="108127" y="169252"/>
                </a:lnTo>
                <a:close/>
              </a:path>
              <a:path w="331469" h="426720">
                <a:moveTo>
                  <a:pt x="220281" y="169252"/>
                </a:moveTo>
                <a:lnTo>
                  <a:pt x="212455" y="173068"/>
                </a:lnTo>
                <a:lnTo>
                  <a:pt x="204114" y="175891"/>
                </a:lnTo>
                <a:lnTo>
                  <a:pt x="195335" y="177643"/>
                </a:lnTo>
                <a:lnTo>
                  <a:pt x="186194" y="178244"/>
                </a:lnTo>
                <a:lnTo>
                  <a:pt x="217083" y="178244"/>
                </a:lnTo>
                <a:lnTo>
                  <a:pt x="220281" y="169252"/>
                </a:lnTo>
                <a:close/>
              </a:path>
              <a:path w="331469" h="426720">
                <a:moveTo>
                  <a:pt x="186182" y="79578"/>
                </a:moveTo>
                <a:lnTo>
                  <a:pt x="142227" y="79578"/>
                </a:lnTo>
                <a:lnTo>
                  <a:pt x="130044" y="81786"/>
                </a:lnTo>
                <a:lnTo>
                  <a:pt x="119767" y="87874"/>
                </a:lnTo>
                <a:lnTo>
                  <a:pt x="112194" y="97033"/>
                </a:lnTo>
                <a:lnTo>
                  <a:pt x="108127" y="108457"/>
                </a:lnTo>
                <a:lnTo>
                  <a:pt x="115961" y="104642"/>
                </a:lnTo>
                <a:lnTo>
                  <a:pt x="124306" y="101819"/>
                </a:lnTo>
                <a:lnTo>
                  <a:pt x="133086" y="100067"/>
                </a:lnTo>
                <a:lnTo>
                  <a:pt x="142227" y="99466"/>
                </a:lnTo>
                <a:lnTo>
                  <a:pt x="217081" y="99466"/>
                </a:lnTo>
                <a:lnTo>
                  <a:pt x="216216" y="97033"/>
                </a:lnTo>
                <a:lnTo>
                  <a:pt x="208646" y="87874"/>
                </a:lnTo>
                <a:lnTo>
                  <a:pt x="198369" y="81786"/>
                </a:lnTo>
                <a:lnTo>
                  <a:pt x="186182" y="79578"/>
                </a:lnTo>
                <a:close/>
              </a:path>
              <a:path w="331469" h="426720">
                <a:moveTo>
                  <a:pt x="217081" y="99466"/>
                </a:moveTo>
                <a:lnTo>
                  <a:pt x="186182" y="99466"/>
                </a:lnTo>
                <a:lnTo>
                  <a:pt x="195330" y="100067"/>
                </a:lnTo>
                <a:lnTo>
                  <a:pt x="204112" y="101819"/>
                </a:lnTo>
                <a:lnTo>
                  <a:pt x="212454" y="104642"/>
                </a:lnTo>
                <a:lnTo>
                  <a:pt x="220281" y="108457"/>
                </a:lnTo>
                <a:lnTo>
                  <a:pt x="217081" y="99466"/>
                </a:lnTo>
                <a:close/>
              </a:path>
              <a:path w="331469" h="426720">
                <a:moveTo>
                  <a:pt x="45745" y="241071"/>
                </a:moveTo>
                <a:lnTo>
                  <a:pt x="65611" y="256089"/>
                </a:lnTo>
                <a:lnTo>
                  <a:pt x="88044" y="267385"/>
                </a:lnTo>
                <a:lnTo>
                  <a:pt x="112584" y="274500"/>
                </a:lnTo>
                <a:lnTo>
                  <a:pt x="138772" y="276974"/>
                </a:lnTo>
                <a:lnTo>
                  <a:pt x="189636" y="276974"/>
                </a:lnTo>
                <a:lnTo>
                  <a:pt x="215825" y="274500"/>
                </a:lnTo>
                <a:lnTo>
                  <a:pt x="240366" y="267385"/>
                </a:lnTo>
                <a:lnTo>
                  <a:pt x="260823" y="257086"/>
                </a:lnTo>
                <a:lnTo>
                  <a:pt x="138772" y="257086"/>
                </a:lnTo>
                <a:lnTo>
                  <a:pt x="115682" y="256089"/>
                </a:lnTo>
                <a:lnTo>
                  <a:pt x="114933" y="256089"/>
                </a:lnTo>
                <a:lnTo>
                  <a:pt x="90925" y="252964"/>
                </a:lnTo>
                <a:lnTo>
                  <a:pt x="67956" y="247945"/>
                </a:lnTo>
                <a:lnTo>
                  <a:pt x="45745" y="241071"/>
                </a:lnTo>
                <a:close/>
              </a:path>
              <a:path w="331469" h="426720">
                <a:moveTo>
                  <a:pt x="282676" y="241071"/>
                </a:moveTo>
                <a:lnTo>
                  <a:pt x="260459" y="247945"/>
                </a:lnTo>
                <a:lnTo>
                  <a:pt x="237490" y="252964"/>
                </a:lnTo>
                <a:lnTo>
                  <a:pt x="213481" y="256089"/>
                </a:lnTo>
                <a:lnTo>
                  <a:pt x="212731" y="256089"/>
                </a:lnTo>
                <a:lnTo>
                  <a:pt x="189636" y="257086"/>
                </a:lnTo>
                <a:lnTo>
                  <a:pt x="260823" y="257086"/>
                </a:lnTo>
                <a:lnTo>
                  <a:pt x="262802" y="256089"/>
                </a:lnTo>
                <a:lnTo>
                  <a:pt x="282676" y="241071"/>
                </a:lnTo>
                <a:close/>
              </a:path>
              <a:path w="331469" h="426720">
                <a:moveTo>
                  <a:pt x="189649" y="0"/>
                </a:moveTo>
                <a:lnTo>
                  <a:pt x="138772" y="0"/>
                </a:lnTo>
                <a:lnTo>
                  <a:pt x="112584" y="2471"/>
                </a:lnTo>
                <a:lnTo>
                  <a:pt x="88044" y="9583"/>
                </a:lnTo>
                <a:lnTo>
                  <a:pt x="65540" y="20933"/>
                </a:lnTo>
                <a:lnTo>
                  <a:pt x="45745" y="35902"/>
                </a:lnTo>
                <a:lnTo>
                  <a:pt x="67960" y="29028"/>
                </a:lnTo>
                <a:lnTo>
                  <a:pt x="90925" y="24009"/>
                </a:lnTo>
                <a:lnTo>
                  <a:pt x="114557" y="20933"/>
                </a:lnTo>
                <a:lnTo>
                  <a:pt x="138772" y="19888"/>
                </a:lnTo>
                <a:lnTo>
                  <a:pt x="260851" y="19888"/>
                </a:lnTo>
                <a:lnTo>
                  <a:pt x="240384" y="9583"/>
                </a:lnTo>
                <a:lnTo>
                  <a:pt x="215839" y="2471"/>
                </a:lnTo>
                <a:lnTo>
                  <a:pt x="189649" y="0"/>
                </a:lnTo>
                <a:close/>
              </a:path>
              <a:path w="331469" h="426720">
                <a:moveTo>
                  <a:pt x="260851" y="19888"/>
                </a:moveTo>
                <a:lnTo>
                  <a:pt x="189649" y="19888"/>
                </a:lnTo>
                <a:lnTo>
                  <a:pt x="213871" y="20933"/>
                </a:lnTo>
                <a:lnTo>
                  <a:pt x="237507" y="24009"/>
                </a:lnTo>
                <a:lnTo>
                  <a:pt x="260474" y="29028"/>
                </a:lnTo>
                <a:lnTo>
                  <a:pt x="282689" y="35902"/>
                </a:lnTo>
                <a:lnTo>
                  <a:pt x="262891" y="20933"/>
                </a:lnTo>
                <a:lnTo>
                  <a:pt x="260851" y="19888"/>
                </a:lnTo>
                <a:close/>
              </a:path>
              <a:path w="331469" h="426720">
                <a:moveTo>
                  <a:pt x="186182" y="39789"/>
                </a:moveTo>
                <a:lnTo>
                  <a:pt x="142227" y="39789"/>
                </a:lnTo>
                <a:lnTo>
                  <a:pt x="124828" y="41998"/>
                </a:lnTo>
                <a:lnTo>
                  <a:pt x="109061" y="48255"/>
                </a:lnTo>
                <a:lnTo>
                  <a:pt x="95475" y="58000"/>
                </a:lnTo>
                <a:lnTo>
                  <a:pt x="84620" y="70675"/>
                </a:lnTo>
                <a:lnTo>
                  <a:pt x="97392" y="65972"/>
                </a:lnTo>
                <a:lnTo>
                  <a:pt x="110724" y="62523"/>
                </a:lnTo>
                <a:lnTo>
                  <a:pt x="124542" y="60401"/>
                </a:lnTo>
                <a:lnTo>
                  <a:pt x="138772" y="59677"/>
                </a:lnTo>
                <a:lnTo>
                  <a:pt x="234381" y="59677"/>
                </a:lnTo>
                <a:lnTo>
                  <a:pt x="232945" y="58000"/>
                </a:lnTo>
                <a:lnTo>
                  <a:pt x="219361" y="48255"/>
                </a:lnTo>
                <a:lnTo>
                  <a:pt x="203590" y="41998"/>
                </a:lnTo>
                <a:lnTo>
                  <a:pt x="186182" y="39789"/>
                </a:lnTo>
                <a:close/>
              </a:path>
              <a:path w="331469" h="426720">
                <a:moveTo>
                  <a:pt x="234381" y="59677"/>
                </a:moveTo>
                <a:lnTo>
                  <a:pt x="189674" y="59677"/>
                </a:lnTo>
                <a:lnTo>
                  <a:pt x="203894" y="60401"/>
                </a:lnTo>
                <a:lnTo>
                  <a:pt x="217704" y="62523"/>
                </a:lnTo>
                <a:lnTo>
                  <a:pt x="231035" y="65972"/>
                </a:lnTo>
                <a:lnTo>
                  <a:pt x="243823" y="70675"/>
                </a:lnTo>
                <a:lnTo>
                  <a:pt x="234381" y="59677"/>
                </a:lnTo>
                <a:close/>
              </a:path>
              <a:path w="331469" h="426720">
                <a:moveTo>
                  <a:pt x="84654" y="207048"/>
                </a:moveTo>
                <a:lnTo>
                  <a:pt x="95489" y="219723"/>
                </a:lnTo>
                <a:lnTo>
                  <a:pt x="109077" y="229468"/>
                </a:lnTo>
                <a:lnTo>
                  <a:pt x="124844" y="235724"/>
                </a:lnTo>
                <a:lnTo>
                  <a:pt x="142227" y="237934"/>
                </a:lnTo>
                <a:lnTo>
                  <a:pt x="186194" y="237934"/>
                </a:lnTo>
                <a:lnTo>
                  <a:pt x="203591" y="235724"/>
                </a:lnTo>
                <a:lnTo>
                  <a:pt x="219354" y="229468"/>
                </a:lnTo>
                <a:lnTo>
                  <a:pt x="232936" y="219723"/>
                </a:lnTo>
                <a:lnTo>
                  <a:pt x="234383" y="218033"/>
                </a:lnTo>
                <a:lnTo>
                  <a:pt x="138772" y="218033"/>
                </a:lnTo>
                <a:lnTo>
                  <a:pt x="124581" y="217311"/>
                </a:lnTo>
                <a:lnTo>
                  <a:pt x="110766" y="215193"/>
                </a:lnTo>
                <a:lnTo>
                  <a:pt x="97434" y="211748"/>
                </a:lnTo>
                <a:lnTo>
                  <a:pt x="84654" y="207048"/>
                </a:lnTo>
                <a:close/>
              </a:path>
              <a:path w="331469" h="426720">
                <a:moveTo>
                  <a:pt x="243789" y="207048"/>
                </a:moveTo>
                <a:lnTo>
                  <a:pt x="231018" y="211748"/>
                </a:lnTo>
                <a:lnTo>
                  <a:pt x="217693" y="215193"/>
                </a:lnTo>
                <a:lnTo>
                  <a:pt x="203887" y="217311"/>
                </a:lnTo>
                <a:lnTo>
                  <a:pt x="189674" y="218033"/>
                </a:lnTo>
                <a:lnTo>
                  <a:pt x="234383" y="218033"/>
                </a:lnTo>
                <a:lnTo>
                  <a:pt x="243789" y="207048"/>
                </a:lnTo>
                <a:close/>
              </a:path>
              <a:path w="331469" h="426720">
                <a:moveTo>
                  <a:pt x="2298" y="395770"/>
                </a:moveTo>
                <a:lnTo>
                  <a:pt x="1587" y="395770"/>
                </a:lnTo>
                <a:lnTo>
                  <a:pt x="1587" y="418464"/>
                </a:lnTo>
                <a:lnTo>
                  <a:pt x="11469" y="422100"/>
                </a:lnTo>
                <a:lnTo>
                  <a:pt x="20550" y="424576"/>
                </a:lnTo>
                <a:lnTo>
                  <a:pt x="28699" y="425990"/>
                </a:lnTo>
                <a:lnTo>
                  <a:pt x="35788" y="426440"/>
                </a:lnTo>
                <a:lnTo>
                  <a:pt x="48612" y="424775"/>
                </a:lnTo>
                <a:lnTo>
                  <a:pt x="59537" y="419638"/>
                </a:lnTo>
                <a:lnTo>
                  <a:pt x="59782" y="419353"/>
                </a:lnTo>
                <a:lnTo>
                  <a:pt x="37211" y="419353"/>
                </a:lnTo>
                <a:lnTo>
                  <a:pt x="27523" y="417140"/>
                </a:lnTo>
                <a:lnTo>
                  <a:pt x="18430" y="411486"/>
                </a:lnTo>
                <a:lnTo>
                  <a:pt x="10000" y="403869"/>
                </a:lnTo>
                <a:lnTo>
                  <a:pt x="2298" y="395770"/>
                </a:lnTo>
                <a:close/>
              </a:path>
              <a:path w="331469" h="426720">
                <a:moveTo>
                  <a:pt x="35267" y="335000"/>
                </a:moveTo>
                <a:lnTo>
                  <a:pt x="21007" y="336780"/>
                </a:lnTo>
                <a:lnTo>
                  <a:pt x="9856" y="341931"/>
                </a:lnTo>
                <a:lnTo>
                  <a:pt x="2594" y="350173"/>
                </a:lnTo>
                <a:lnTo>
                  <a:pt x="0" y="361226"/>
                </a:lnTo>
                <a:lnTo>
                  <a:pt x="2001" y="370840"/>
                </a:lnTo>
                <a:lnTo>
                  <a:pt x="7773" y="378479"/>
                </a:lnTo>
                <a:lnTo>
                  <a:pt x="16968" y="384621"/>
                </a:lnTo>
                <a:lnTo>
                  <a:pt x="29235" y="389750"/>
                </a:lnTo>
                <a:lnTo>
                  <a:pt x="38969" y="393259"/>
                </a:lnTo>
                <a:lnTo>
                  <a:pt x="46207" y="396801"/>
                </a:lnTo>
                <a:lnTo>
                  <a:pt x="50718" y="401073"/>
                </a:lnTo>
                <a:lnTo>
                  <a:pt x="52273" y="406768"/>
                </a:lnTo>
                <a:lnTo>
                  <a:pt x="52273" y="415277"/>
                </a:lnTo>
                <a:lnTo>
                  <a:pt x="44653" y="419353"/>
                </a:lnTo>
                <a:lnTo>
                  <a:pt x="59782" y="419353"/>
                </a:lnTo>
                <a:lnTo>
                  <a:pt x="67138" y="410811"/>
                </a:lnTo>
                <a:lnTo>
                  <a:pt x="69989" y="398081"/>
                </a:lnTo>
                <a:lnTo>
                  <a:pt x="68458" y="388964"/>
                </a:lnTo>
                <a:lnTo>
                  <a:pt x="63588" y="381339"/>
                </a:lnTo>
                <a:lnTo>
                  <a:pt x="54966" y="374910"/>
                </a:lnTo>
                <a:lnTo>
                  <a:pt x="42176" y="369379"/>
                </a:lnTo>
                <a:lnTo>
                  <a:pt x="32589" y="366031"/>
                </a:lnTo>
                <a:lnTo>
                  <a:pt x="25142" y="362683"/>
                </a:lnTo>
                <a:lnTo>
                  <a:pt x="20320" y="358606"/>
                </a:lnTo>
                <a:lnTo>
                  <a:pt x="18605" y="353072"/>
                </a:lnTo>
                <a:lnTo>
                  <a:pt x="18605" y="345630"/>
                </a:lnTo>
                <a:lnTo>
                  <a:pt x="25692" y="341731"/>
                </a:lnTo>
                <a:lnTo>
                  <a:pt x="65968" y="341731"/>
                </a:lnTo>
                <a:lnTo>
                  <a:pt x="57935" y="338740"/>
                </a:lnTo>
                <a:lnTo>
                  <a:pt x="49657" y="336597"/>
                </a:lnTo>
                <a:lnTo>
                  <a:pt x="41979" y="335383"/>
                </a:lnTo>
                <a:lnTo>
                  <a:pt x="35267" y="335000"/>
                </a:lnTo>
                <a:close/>
              </a:path>
              <a:path w="331469" h="426720">
                <a:moveTo>
                  <a:pt x="65968" y="341731"/>
                </a:moveTo>
                <a:lnTo>
                  <a:pt x="33312" y="341731"/>
                </a:lnTo>
                <a:lnTo>
                  <a:pt x="42142" y="343568"/>
                </a:lnTo>
                <a:lnTo>
                  <a:pt x="50523" y="348448"/>
                </a:lnTo>
                <a:lnTo>
                  <a:pt x="58404" y="355420"/>
                </a:lnTo>
                <a:lnTo>
                  <a:pt x="65735" y="363537"/>
                </a:lnTo>
                <a:lnTo>
                  <a:pt x="66446" y="363537"/>
                </a:lnTo>
                <a:lnTo>
                  <a:pt x="66446" y="341931"/>
                </a:lnTo>
                <a:lnTo>
                  <a:pt x="65968" y="341731"/>
                </a:lnTo>
                <a:close/>
              </a:path>
              <a:path w="331469" h="426720">
                <a:moveTo>
                  <a:pt x="118257" y="369641"/>
                </a:moveTo>
                <a:lnTo>
                  <a:pt x="80371" y="389355"/>
                </a:lnTo>
                <a:lnTo>
                  <a:pt x="78676" y="398970"/>
                </a:lnTo>
                <a:lnTo>
                  <a:pt x="80547" y="409064"/>
                </a:lnTo>
                <a:lnTo>
                  <a:pt x="86072" y="417798"/>
                </a:lnTo>
                <a:lnTo>
                  <a:pt x="95119" y="423941"/>
                </a:lnTo>
                <a:lnTo>
                  <a:pt x="107556" y="426262"/>
                </a:lnTo>
                <a:lnTo>
                  <a:pt x="116650" y="425100"/>
                </a:lnTo>
                <a:lnTo>
                  <a:pt x="124064" y="422009"/>
                </a:lnTo>
                <a:lnTo>
                  <a:pt x="129914" y="417588"/>
                </a:lnTo>
                <a:lnTo>
                  <a:pt x="132797" y="414210"/>
                </a:lnTo>
                <a:lnTo>
                  <a:pt x="109334" y="414210"/>
                </a:lnTo>
                <a:lnTo>
                  <a:pt x="102069" y="406590"/>
                </a:lnTo>
                <a:lnTo>
                  <a:pt x="102069" y="396138"/>
                </a:lnTo>
                <a:lnTo>
                  <a:pt x="103756" y="388304"/>
                </a:lnTo>
                <a:lnTo>
                  <a:pt x="108783" y="382114"/>
                </a:lnTo>
                <a:lnTo>
                  <a:pt x="117098" y="378414"/>
                </a:lnTo>
                <a:lnTo>
                  <a:pt x="128651" y="378053"/>
                </a:lnTo>
                <a:lnTo>
                  <a:pt x="129006" y="377355"/>
                </a:lnTo>
                <a:lnTo>
                  <a:pt x="123061" y="372033"/>
                </a:lnTo>
                <a:lnTo>
                  <a:pt x="118257" y="369641"/>
                </a:lnTo>
                <a:close/>
              </a:path>
              <a:path w="331469" h="426720">
                <a:moveTo>
                  <a:pt x="155752" y="412432"/>
                </a:moveTo>
                <a:lnTo>
                  <a:pt x="134315" y="412432"/>
                </a:lnTo>
                <a:lnTo>
                  <a:pt x="136271" y="420941"/>
                </a:lnTo>
                <a:lnTo>
                  <a:pt x="142113" y="425907"/>
                </a:lnTo>
                <a:lnTo>
                  <a:pt x="159829" y="425907"/>
                </a:lnTo>
                <a:lnTo>
                  <a:pt x="165684" y="420941"/>
                </a:lnTo>
                <a:lnTo>
                  <a:pt x="166788" y="416509"/>
                </a:lnTo>
                <a:lnTo>
                  <a:pt x="159486" y="416509"/>
                </a:lnTo>
                <a:lnTo>
                  <a:pt x="155752" y="412788"/>
                </a:lnTo>
                <a:lnTo>
                  <a:pt x="155752" y="412432"/>
                </a:lnTo>
                <a:close/>
              </a:path>
              <a:path w="331469" h="426720">
                <a:moveTo>
                  <a:pt x="167093" y="413321"/>
                </a:moveTo>
                <a:lnTo>
                  <a:pt x="159486" y="416509"/>
                </a:lnTo>
                <a:lnTo>
                  <a:pt x="166788" y="416509"/>
                </a:lnTo>
                <a:lnTo>
                  <a:pt x="167360" y="414210"/>
                </a:lnTo>
                <a:lnTo>
                  <a:pt x="167449" y="413854"/>
                </a:lnTo>
                <a:lnTo>
                  <a:pt x="167093" y="413321"/>
                </a:lnTo>
                <a:close/>
              </a:path>
              <a:path w="331469" h="426720">
                <a:moveTo>
                  <a:pt x="146643" y="342264"/>
                </a:moveTo>
                <a:lnTo>
                  <a:pt x="128816" y="342264"/>
                </a:lnTo>
                <a:lnTo>
                  <a:pt x="133794" y="349351"/>
                </a:lnTo>
                <a:lnTo>
                  <a:pt x="133794" y="406755"/>
                </a:lnTo>
                <a:lnTo>
                  <a:pt x="129362" y="411378"/>
                </a:lnTo>
                <a:lnTo>
                  <a:pt x="124574" y="414210"/>
                </a:lnTo>
                <a:lnTo>
                  <a:pt x="132797" y="414210"/>
                </a:lnTo>
                <a:lnTo>
                  <a:pt x="134315" y="412432"/>
                </a:lnTo>
                <a:lnTo>
                  <a:pt x="155752" y="412432"/>
                </a:lnTo>
                <a:lnTo>
                  <a:pt x="155752" y="363359"/>
                </a:lnTo>
                <a:lnTo>
                  <a:pt x="153750" y="351824"/>
                </a:lnTo>
                <a:lnTo>
                  <a:pt x="147696" y="342865"/>
                </a:lnTo>
                <a:lnTo>
                  <a:pt x="146643" y="342264"/>
                </a:lnTo>
                <a:close/>
              </a:path>
              <a:path w="331469" h="426720">
                <a:moveTo>
                  <a:pt x="123151" y="335000"/>
                </a:moveTo>
                <a:lnTo>
                  <a:pt x="115109" y="335429"/>
                </a:lnTo>
                <a:lnTo>
                  <a:pt x="105835" y="336703"/>
                </a:lnTo>
                <a:lnTo>
                  <a:pt x="95694" y="338810"/>
                </a:lnTo>
                <a:lnTo>
                  <a:pt x="85051" y="341731"/>
                </a:lnTo>
                <a:lnTo>
                  <a:pt x="85051" y="364235"/>
                </a:lnTo>
                <a:lnTo>
                  <a:pt x="85940" y="364235"/>
                </a:lnTo>
                <a:lnTo>
                  <a:pt x="91387" y="358933"/>
                </a:lnTo>
                <a:lnTo>
                  <a:pt x="101071" y="351588"/>
                </a:lnTo>
                <a:lnTo>
                  <a:pt x="112181" y="345074"/>
                </a:lnTo>
                <a:lnTo>
                  <a:pt x="121907" y="342264"/>
                </a:lnTo>
                <a:lnTo>
                  <a:pt x="146643" y="342264"/>
                </a:lnTo>
                <a:lnTo>
                  <a:pt x="137520" y="337063"/>
                </a:lnTo>
                <a:lnTo>
                  <a:pt x="123151" y="335000"/>
                </a:lnTo>
                <a:close/>
              </a:path>
              <a:path w="331469" h="426720">
                <a:moveTo>
                  <a:pt x="253619" y="336067"/>
                </a:moveTo>
                <a:lnTo>
                  <a:pt x="227380" y="336067"/>
                </a:lnTo>
                <a:lnTo>
                  <a:pt x="227380" y="336765"/>
                </a:lnTo>
                <a:lnTo>
                  <a:pt x="229708" y="346810"/>
                </a:lnTo>
                <a:lnTo>
                  <a:pt x="231045" y="354494"/>
                </a:lnTo>
                <a:lnTo>
                  <a:pt x="231635" y="362826"/>
                </a:lnTo>
                <a:lnTo>
                  <a:pt x="231635" y="401624"/>
                </a:lnTo>
                <a:lnTo>
                  <a:pt x="232136" y="406512"/>
                </a:lnTo>
                <a:lnTo>
                  <a:pt x="232181" y="406946"/>
                </a:lnTo>
                <a:lnTo>
                  <a:pt x="232537" y="409244"/>
                </a:lnTo>
                <a:lnTo>
                  <a:pt x="233235" y="415632"/>
                </a:lnTo>
                <a:lnTo>
                  <a:pt x="234835" y="421830"/>
                </a:lnTo>
                <a:lnTo>
                  <a:pt x="236067" y="424840"/>
                </a:lnTo>
                <a:lnTo>
                  <a:pt x="257873" y="424840"/>
                </a:lnTo>
                <a:lnTo>
                  <a:pt x="257873" y="424141"/>
                </a:lnTo>
                <a:lnTo>
                  <a:pt x="256903" y="420389"/>
                </a:lnTo>
                <a:lnTo>
                  <a:pt x="255474" y="414231"/>
                </a:lnTo>
                <a:lnTo>
                  <a:pt x="254254" y="406946"/>
                </a:lnTo>
                <a:lnTo>
                  <a:pt x="254181" y="406512"/>
                </a:lnTo>
                <a:lnTo>
                  <a:pt x="253619" y="398081"/>
                </a:lnTo>
                <a:lnTo>
                  <a:pt x="253619" y="336067"/>
                </a:lnTo>
                <a:close/>
              </a:path>
              <a:path w="331469" h="426720">
                <a:moveTo>
                  <a:pt x="196557" y="336067"/>
                </a:moveTo>
                <a:lnTo>
                  <a:pt x="170154" y="336067"/>
                </a:lnTo>
                <a:lnTo>
                  <a:pt x="170154" y="336765"/>
                </a:lnTo>
                <a:lnTo>
                  <a:pt x="171114" y="340618"/>
                </a:lnTo>
                <a:lnTo>
                  <a:pt x="172543" y="346810"/>
                </a:lnTo>
                <a:lnTo>
                  <a:pt x="173842" y="354494"/>
                </a:lnTo>
                <a:lnTo>
                  <a:pt x="174409" y="362826"/>
                </a:lnTo>
                <a:lnTo>
                  <a:pt x="174409" y="396316"/>
                </a:lnTo>
                <a:lnTo>
                  <a:pt x="176435" y="408694"/>
                </a:lnTo>
                <a:lnTo>
                  <a:pt x="182249" y="418133"/>
                </a:lnTo>
                <a:lnTo>
                  <a:pt x="191452" y="424150"/>
                </a:lnTo>
                <a:lnTo>
                  <a:pt x="203644" y="426262"/>
                </a:lnTo>
                <a:lnTo>
                  <a:pt x="213998" y="423714"/>
                </a:lnTo>
                <a:lnTo>
                  <a:pt x="220689" y="418133"/>
                </a:lnTo>
                <a:lnTo>
                  <a:pt x="224348" y="412503"/>
                </a:lnTo>
                <a:lnTo>
                  <a:pt x="224601" y="411911"/>
                </a:lnTo>
                <a:lnTo>
                  <a:pt x="204520" y="411911"/>
                </a:lnTo>
                <a:lnTo>
                  <a:pt x="196557" y="406768"/>
                </a:lnTo>
                <a:lnTo>
                  <a:pt x="196557" y="336067"/>
                </a:lnTo>
                <a:close/>
              </a:path>
              <a:path w="331469" h="426720">
                <a:moveTo>
                  <a:pt x="224726" y="409079"/>
                </a:moveTo>
                <a:lnTo>
                  <a:pt x="220840" y="411022"/>
                </a:lnTo>
                <a:lnTo>
                  <a:pt x="217106" y="411911"/>
                </a:lnTo>
                <a:lnTo>
                  <a:pt x="224601" y="411911"/>
                </a:lnTo>
                <a:lnTo>
                  <a:pt x="225437" y="409955"/>
                </a:lnTo>
                <a:lnTo>
                  <a:pt x="224726" y="409079"/>
                </a:lnTo>
                <a:close/>
              </a:path>
              <a:path w="331469" h="426720">
                <a:moveTo>
                  <a:pt x="328983" y="351685"/>
                </a:moveTo>
                <a:lnTo>
                  <a:pt x="307784" y="351685"/>
                </a:lnTo>
                <a:lnTo>
                  <a:pt x="315417" y="352717"/>
                </a:lnTo>
                <a:lnTo>
                  <a:pt x="315078" y="352717"/>
                </a:lnTo>
                <a:lnTo>
                  <a:pt x="321489" y="355644"/>
                </a:lnTo>
                <a:lnTo>
                  <a:pt x="327113" y="359981"/>
                </a:lnTo>
                <a:lnTo>
                  <a:pt x="327825" y="359981"/>
                </a:lnTo>
                <a:lnTo>
                  <a:pt x="328983" y="351685"/>
                </a:lnTo>
                <a:close/>
              </a:path>
              <a:path w="331469" h="426720">
                <a:moveTo>
                  <a:pt x="324104" y="334111"/>
                </a:moveTo>
                <a:lnTo>
                  <a:pt x="320916" y="334111"/>
                </a:lnTo>
                <a:lnTo>
                  <a:pt x="310790" y="337093"/>
                </a:lnTo>
                <a:lnTo>
                  <a:pt x="304238" y="343481"/>
                </a:lnTo>
                <a:lnTo>
                  <a:pt x="300710" y="349834"/>
                </a:lnTo>
                <a:lnTo>
                  <a:pt x="299656" y="352717"/>
                </a:lnTo>
                <a:lnTo>
                  <a:pt x="300367" y="353428"/>
                </a:lnTo>
                <a:lnTo>
                  <a:pt x="307784" y="351685"/>
                </a:lnTo>
                <a:lnTo>
                  <a:pt x="328983" y="351685"/>
                </a:lnTo>
                <a:lnTo>
                  <a:pt x="331190" y="335889"/>
                </a:lnTo>
                <a:lnTo>
                  <a:pt x="327469" y="334644"/>
                </a:lnTo>
                <a:lnTo>
                  <a:pt x="324104" y="334111"/>
                </a:lnTo>
                <a:close/>
              </a:path>
              <a:path w="331469" h="426720">
                <a:moveTo>
                  <a:pt x="294690" y="336067"/>
                </a:moveTo>
                <a:lnTo>
                  <a:pt x="268287" y="336067"/>
                </a:lnTo>
                <a:lnTo>
                  <a:pt x="268287" y="336765"/>
                </a:lnTo>
                <a:lnTo>
                  <a:pt x="269250" y="340518"/>
                </a:lnTo>
                <a:lnTo>
                  <a:pt x="270675" y="346676"/>
                </a:lnTo>
                <a:lnTo>
                  <a:pt x="271966" y="354394"/>
                </a:lnTo>
                <a:lnTo>
                  <a:pt x="272529" y="362826"/>
                </a:lnTo>
                <a:lnTo>
                  <a:pt x="272529" y="398081"/>
                </a:lnTo>
                <a:lnTo>
                  <a:pt x="271966" y="406512"/>
                </a:lnTo>
                <a:lnTo>
                  <a:pt x="270675" y="414231"/>
                </a:lnTo>
                <a:lnTo>
                  <a:pt x="269250" y="420389"/>
                </a:lnTo>
                <a:lnTo>
                  <a:pt x="268287" y="424141"/>
                </a:lnTo>
                <a:lnTo>
                  <a:pt x="268287" y="424840"/>
                </a:lnTo>
                <a:lnTo>
                  <a:pt x="298767" y="424840"/>
                </a:lnTo>
                <a:lnTo>
                  <a:pt x="298767" y="424141"/>
                </a:lnTo>
                <a:lnTo>
                  <a:pt x="297900" y="420389"/>
                </a:lnTo>
                <a:lnTo>
                  <a:pt x="296524" y="414231"/>
                </a:lnTo>
                <a:lnTo>
                  <a:pt x="295250" y="406512"/>
                </a:lnTo>
                <a:lnTo>
                  <a:pt x="294690" y="398081"/>
                </a:lnTo>
                <a:lnTo>
                  <a:pt x="294690" y="336067"/>
                </a:lnTo>
                <a:close/>
              </a:path>
            </a:pathLst>
          </a:custGeom>
          <a:solidFill>
            <a:srgbClr val="003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300" y="256058"/>
            <a:ext cx="10311130" cy="873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chemeClr val="bg1"/>
                </a:solidFill>
                <a:latin typeface="Larken Bold"/>
                <a:cs typeface="Larken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300" y="1671099"/>
            <a:ext cx="6212840" cy="205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0395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030717" y="7670147"/>
            <a:ext cx="1583055" cy="186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395D"/>
                </a:solidFill>
                <a:latin typeface="Larken Light"/>
                <a:cs typeface="Larken Light"/>
              </a:defRPr>
            </a:lvl1pPr>
          </a:lstStyle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0" dirty="0"/>
              <a:t>Saur_Sustainability</a:t>
            </a:r>
            <a:r>
              <a:rPr spc="-30" dirty="0"/>
              <a:t> </a:t>
            </a:r>
            <a:r>
              <a:rPr spc="-10" dirty="0"/>
              <a:t>Roadmap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27392" y="7600378"/>
            <a:ext cx="3346005" cy="4086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84128" y="7636391"/>
            <a:ext cx="200025" cy="233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395D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1300" y="725105"/>
            <a:ext cx="8036559" cy="1374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450"/>
              </a:lnSpc>
              <a:spcBef>
                <a:spcPts val="100"/>
              </a:spcBef>
              <a:tabLst>
                <a:tab pos="4820285" algn="l"/>
              </a:tabLst>
            </a:pPr>
            <a:r>
              <a:rPr sz="5500" spc="-10" dirty="0">
                <a:latin typeface="Larken Black"/>
                <a:cs typeface="Larken Black"/>
              </a:rPr>
              <a:t>Sustainability</a:t>
            </a:r>
            <a:r>
              <a:rPr sz="5500" dirty="0">
                <a:latin typeface="Larken Black"/>
                <a:cs typeface="Larken Black"/>
              </a:rPr>
              <a:t>	</a:t>
            </a:r>
            <a:r>
              <a:rPr sz="5500" spc="-25" dirty="0">
                <a:latin typeface="Larken Black"/>
                <a:cs typeface="Larken Black"/>
              </a:rPr>
              <a:t>Roadmap</a:t>
            </a:r>
            <a:endParaRPr sz="5500" dirty="0">
              <a:latin typeface="Larken Black"/>
              <a:cs typeface="Larken Black"/>
            </a:endParaRPr>
          </a:p>
          <a:p>
            <a:pPr marL="12700">
              <a:lnSpc>
                <a:spcPts val="4170"/>
              </a:lnSpc>
            </a:pPr>
            <a:r>
              <a:rPr lang="fr-FR" sz="3600" b="0" i="1" spc="-40" dirty="0">
                <a:latin typeface="Larken Medium"/>
                <a:cs typeface="Larken Medium"/>
              </a:rPr>
              <a:t>March</a:t>
            </a:r>
            <a:r>
              <a:rPr sz="3600" b="0" i="1" spc="-150" dirty="0">
                <a:latin typeface="Larken Medium"/>
                <a:cs typeface="Larken Medium"/>
              </a:rPr>
              <a:t> </a:t>
            </a:r>
            <a:r>
              <a:rPr sz="3600" b="0" i="1" spc="-20" dirty="0">
                <a:latin typeface="Larken Medium"/>
                <a:cs typeface="Larken Medium"/>
              </a:rPr>
              <a:t>2025</a:t>
            </a:r>
            <a:endParaRPr sz="3600" dirty="0">
              <a:latin typeface="Larken Medium"/>
              <a:cs typeface="Larken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300" y="7507205"/>
            <a:ext cx="205232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30" dirty="0">
                <a:solidFill>
                  <a:srgbClr val="FFFFFF"/>
                </a:solidFill>
                <a:latin typeface="Larken Bold"/>
                <a:cs typeface="Larken Bold"/>
              </a:rPr>
              <a:t>#mission</a:t>
            </a:r>
            <a:r>
              <a:rPr sz="2300" b="1" spc="-15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300" b="1" spc="-20" dirty="0">
                <a:solidFill>
                  <a:srgbClr val="FFFFFF"/>
                </a:solidFill>
                <a:latin typeface="Larken Bold"/>
                <a:cs typeface="Larken Bold"/>
              </a:rPr>
              <a:t>water</a:t>
            </a:r>
            <a:endParaRPr sz="2300">
              <a:latin typeface="Larken"/>
              <a:cs typeface="Larke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334586" y="6718343"/>
            <a:ext cx="849630" cy="1094105"/>
          </a:xfrm>
          <a:custGeom>
            <a:avLst/>
            <a:gdLst/>
            <a:ahLst/>
            <a:cxnLst/>
            <a:rect l="l" t="t" r="r" b="b"/>
            <a:pathLst>
              <a:path w="849630" h="1094104">
                <a:moveTo>
                  <a:pt x="277329" y="307543"/>
                </a:moveTo>
                <a:lnTo>
                  <a:pt x="287761" y="336854"/>
                </a:lnTo>
                <a:lnTo>
                  <a:pt x="307178" y="360352"/>
                </a:lnTo>
                <a:lnTo>
                  <a:pt x="333533" y="375969"/>
                </a:lnTo>
                <a:lnTo>
                  <a:pt x="364782" y="381634"/>
                </a:lnTo>
                <a:lnTo>
                  <a:pt x="477532" y="381634"/>
                </a:lnTo>
                <a:lnTo>
                  <a:pt x="500974" y="383175"/>
                </a:lnTo>
                <a:lnTo>
                  <a:pt x="523490" y="387664"/>
                </a:lnTo>
                <a:lnTo>
                  <a:pt x="544887" y="394900"/>
                </a:lnTo>
                <a:lnTo>
                  <a:pt x="564972" y="404685"/>
                </a:lnTo>
                <a:lnTo>
                  <a:pt x="554545" y="375383"/>
                </a:lnTo>
                <a:lnTo>
                  <a:pt x="535130" y="351893"/>
                </a:lnTo>
                <a:lnTo>
                  <a:pt x="508775" y="336282"/>
                </a:lnTo>
                <a:lnTo>
                  <a:pt x="477532" y="330619"/>
                </a:lnTo>
                <a:lnTo>
                  <a:pt x="364782" y="330619"/>
                </a:lnTo>
                <a:lnTo>
                  <a:pt x="341330" y="329076"/>
                </a:lnTo>
                <a:lnTo>
                  <a:pt x="318808" y="324581"/>
                </a:lnTo>
                <a:lnTo>
                  <a:pt x="297409" y="317337"/>
                </a:lnTo>
                <a:lnTo>
                  <a:pt x="277329" y="307543"/>
                </a:lnTo>
                <a:close/>
              </a:path>
              <a:path w="849630" h="1094104">
                <a:moveTo>
                  <a:pt x="277329" y="434073"/>
                </a:moveTo>
                <a:lnTo>
                  <a:pt x="287761" y="463384"/>
                </a:lnTo>
                <a:lnTo>
                  <a:pt x="307178" y="486883"/>
                </a:lnTo>
                <a:lnTo>
                  <a:pt x="333533" y="502499"/>
                </a:lnTo>
                <a:lnTo>
                  <a:pt x="364782" y="508165"/>
                </a:lnTo>
                <a:lnTo>
                  <a:pt x="477532" y="508165"/>
                </a:lnTo>
                <a:lnTo>
                  <a:pt x="508775" y="502499"/>
                </a:lnTo>
                <a:lnTo>
                  <a:pt x="535130" y="486883"/>
                </a:lnTo>
                <a:lnTo>
                  <a:pt x="554545" y="463384"/>
                </a:lnTo>
                <a:lnTo>
                  <a:pt x="556768" y="457136"/>
                </a:lnTo>
                <a:lnTo>
                  <a:pt x="364782" y="457136"/>
                </a:lnTo>
                <a:lnTo>
                  <a:pt x="341330" y="455595"/>
                </a:lnTo>
                <a:lnTo>
                  <a:pt x="318808" y="451105"/>
                </a:lnTo>
                <a:lnTo>
                  <a:pt x="297409" y="443865"/>
                </a:lnTo>
                <a:lnTo>
                  <a:pt x="277329" y="434073"/>
                </a:lnTo>
                <a:close/>
              </a:path>
              <a:path w="849630" h="1094104">
                <a:moveTo>
                  <a:pt x="564972" y="434073"/>
                </a:moveTo>
                <a:lnTo>
                  <a:pt x="544887" y="443865"/>
                </a:lnTo>
                <a:lnTo>
                  <a:pt x="523490" y="451105"/>
                </a:lnTo>
                <a:lnTo>
                  <a:pt x="500974" y="455595"/>
                </a:lnTo>
                <a:lnTo>
                  <a:pt x="477532" y="457136"/>
                </a:lnTo>
                <a:lnTo>
                  <a:pt x="556768" y="457136"/>
                </a:lnTo>
                <a:lnTo>
                  <a:pt x="564972" y="434073"/>
                </a:lnTo>
                <a:close/>
              </a:path>
              <a:path w="849630" h="1094104">
                <a:moveTo>
                  <a:pt x="477519" y="204088"/>
                </a:moveTo>
                <a:lnTo>
                  <a:pt x="364782" y="204088"/>
                </a:lnTo>
                <a:lnTo>
                  <a:pt x="333533" y="209753"/>
                </a:lnTo>
                <a:lnTo>
                  <a:pt x="307178" y="225367"/>
                </a:lnTo>
                <a:lnTo>
                  <a:pt x="287761" y="248858"/>
                </a:lnTo>
                <a:lnTo>
                  <a:pt x="277329" y="278155"/>
                </a:lnTo>
                <a:lnTo>
                  <a:pt x="297414" y="268370"/>
                </a:lnTo>
                <a:lnTo>
                  <a:pt x="318812" y="261134"/>
                </a:lnTo>
                <a:lnTo>
                  <a:pt x="341332" y="256645"/>
                </a:lnTo>
                <a:lnTo>
                  <a:pt x="364782" y="255104"/>
                </a:lnTo>
                <a:lnTo>
                  <a:pt x="556764" y="255104"/>
                </a:lnTo>
                <a:lnTo>
                  <a:pt x="554540" y="248858"/>
                </a:lnTo>
                <a:lnTo>
                  <a:pt x="535124" y="225367"/>
                </a:lnTo>
                <a:lnTo>
                  <a:pt x="508768" y="209753"/>
                </a:lnTo>
                <a:lnTo>
                  <a:pt x="477519" y="204088"/>
                </a:lnTo>
                <a:close/>
              </a:path>
              <a:path w="849630" h="1094104">
                <a:moveTo>
                  <a:pt x="556764" y="255104"/>
                </a:moveTo>
                <a:lnTo>
                  <a:pt x="477519" y="255104"/>
                </a:lnTo>
                <a:lnTo>
                  <a:pt x="500976" y="256645"/>
                </a:lnTo>
                <a:lnTo>
                  <a:pt x="523498" y="261134"/>
                </a:lnTo>
                <a:lnTo>
                  <a:pt x="544894" y="268370"/>
                </a:lnTo>
                <a:lnTo>
                  <a:pt x="564972" y="278155"/>
                </a:lnTo>
                <a:lnTo>
                  <a:pt x="556764" y="255104"/>
                </a:lnTo>
                <a:close/>
              </a:path>
              <a:path w="849630" h="1094104">
                <a:moveTo>
                  <a:pt x="117335" y="618261"/>
                </a:moveTo>
                <a:lnTo>
                  <a:pt x="157535" y="649808"/>
                </a:lnTo>
                <a:lnTo>
                  <a:pt x="202097" y="675392"/>
                </a:lnTo>
                <a:lnTo>
                  <a:pt x="250417" y="694411"/>
                </a:lnTo>
                <a:lnTo>
                  <a:pt x="301891" y="706264"/>
                </a:lnTo>
                <a:lnTo>
                  <a:pt x="355917" y="710349"/>
                </a:lnTo>
                <a:lnTo>
                  <a:pt x="486371" y="710349"/>
                </a:lnTo>
                <a:lnTo>
                  <a:pt x="540403" y="706264"/>
                </a:lnTo>
                <a:lnTo>
                  <a:pt x="591883" y="694411"/>
                </a:lnTo>
                <a:lnTo>
                  <a:pt x="640206" y="675392"/>
                </a:lnTo>
                <a:lnTo>
                  <a:pt x="668181" y="659333"/>
                </a:lnTo>
                <a:lnTo>
                  <a:pt x="355917" y="659333"/>
                </a:lnTo>
                <a:lnTo>
                  <a:pt x="306129" y="657614"/>
                </a:lnTo>
                <a:lnTo>
                  <a:pt x="257260" y="652534"/>
                </a:lnTo>
                <a:lnTo>
                  <a:pt x="209426" y="644207"/>
                </a:lnTo>
                <a:lnTo>
                  <a:pt x="162746" y="632744"/>
                </a:lnTo>
                <a:lnTo>
                  <a:pt x="117335" y="618261"/>
                </a:lnTo>
                <a:close/>
              </a:path>
              <a:path w="849630" h="1094104">
                <a:moveTo>
                  <a:pt x="724979" y="618261"/>
                </a:moveTo>
                <a:lnTo>
                  <a:pt x="679559" y="632744"/>
                </a:lnTo>
                <a:lnTo>
                  <a:pt x="632878" y="644207"/>
                </a:lnTo>
                <a:lnTo>
                  <a:pt x="585047" y="652534"/>
                </a:lnTo>
                <a:lnTo>
                  <a:pt x="536174" y="657614"/>
                </a:lnTo>
                <a:lnTo>
                  <a:pt x="486371" y="659333"/>
                </a:lnTo>
                <a:lnTo>
                  <a:pt x="668181" y="659333"/>
                </a:lnTo>
                <a:lnTo>
                  <a:pt x="684773" y="649808"/>
                </a:lnTo>
                <a:lnTo>
                  <a:pt x="724979" y="618261"/>
                </a:lnTo>
                <a:close/>
              </a:path>
              <a:path w="849630" h="1094104">
                <a:moveTo>
                  <a:pt x="486422" y="0"/>
                </a:moveTo>
                <a:lnTo>
                  <a:pt x="355930" y="0"/>
                </a:lnTo>
                <a:lnTo>
                  <a:pt x="301898" y="4083"/>
                </a:lnTo>
                <a:lnTo>
                  <a:pt x="250419" y="15933"/>
                </a:lnTo>
                <a:lnTo>
                  <a:pt x="202097" y="34951"/>
                </a:lnTo>
                <a:lnTo>
                  <a:pt x="157535" y="60535"/>
                </a:lnTo>
                <a:lnTo>
                  <a:pt x="117335" y="92087"/>
                </a:lnTo>
                <a:lnTo>
                  <a:pt x="162749" y="77604"/>
                </a:lnTo>
                <a:lnTo>
                  <a:pt x="209429" y="66141"/>
                </a:lnTo>
                <a:lnTo>
                  <a:pt x="257261" y="57814"/>
                </a:lnTo>
                <a:lnTo>
                  <a:pt x="306132" y="52734"/>
                </a:lnTo>
                <a:lnTo>
                  <a:pt x="355930" y="51015"/>
                </a:lnTo>
                <a:lnTo>
                  <a:pt x="668230" y="51015"/>
                </a:lnTo>
                <a:lnTo>
                  <a:pt x="640249" y="34951"/>
                </a:lnTo>
                <a:lnTo>
                  <a:pt x="591929" y="15933"/>
                </a:lnTo>
                <a:lnTo>
                  <a:pt x="540453" y="4083"/>
                </a:lnTo>
                <a:lnTo>
                  <a:pt x="486422" y="0"/>
                </a:lnTo>
                <a:close/>
              </a:path>
              <a:path w="849630" h="1094104">
                <a:moveTo>
                  <a:pt x="668230" y="51015"/>
                </a:moveTo>
                <a:lnTo>
                  <a:pt x="486422" y="51015"/>
                </a:lnTo>
                <a:lnTo>
                  <a:pt x="536220" y="52734"/>
                </a:lnTo>
                <a:lnTo>
                  <a:pt x="585091" y="57814"/>
                </a:lnTo>
                <a:lnTo>
                  <a:pt x="632923" y="66141"/>
                </a:lnTo>
                <a:lnTo>
                  <a:pt x="679602" y="77604"/>
                </a:lnTo>
                <a:lnTo>
                  <a:pt x="725017" y="92087"/>
                </a:lnTo>
                <a:lnTo>
                  <a:pt x="684812" y="60535"/>
                </a:lnTo>
                <a:lnTo>
                  <a:pt x="668230" y="51015"/>
                </a:lnTo>
                <a:close/>
              </a:path>
              <a:path w="849630" h="1094104">
                <a:moveTo>
                  <a:pt x="477519" y="102031"/>
                </a:moveTo>
                <a:lnTo>
                  <a:pt x="364782" y="102031"/>
                </a:lnTo>
                <a:lnTo>
                  <a:pt x="320152" y="107700"/>
                </a:lnTo>
                <a:lnTo>
                  <a:pt x="279709" y="123750"/>
                </a:lnTo>
                <a:lnTo>
                  <a:pt x="244865" y="148746"/>
                </a:lnTo>
                <a:lnTo>
                  <a:pt x="217030" y="181254"/>
                </a:lnTo>
                <a:lnTo>
                  <a:pt x="249791" y="169198"/>
                </a:lnTo>
                <a:lnTo>
                  <a:pt x="283981" y="160356"/>
                </a:lnTo>
                <a:lnTo>
                  <a:pt x="319414" y="154915"/>
                </a:lnTo>
                <a:lnTo>
                  <a:pt x="355904" y="153060"/>
                </a:lnTo>
                <a:lnTo>
                  <a:pt x="601128" y="153060"/>
                </a:lnTo>
                <a:lnTo>
                  <a:pt x="597434" y="148746"/>
                </a:lnTo>
                <a:lnTo>
                  <a:pt x="562596" y="123750"/>
                </a:lnTo>
                <a:lnTo>
                  <a:pt x="522155" y="107700"/>
                </a:lnTo>
                <a:lnTo>
                  <a:pt x="477519" y="102031"/>
                </a:lnTo>
                <a:close/>
              </a:path>
              <a:path w="849630" h="1094104">
                <a:moveTo>
                  <a:pt x="601128" y="153060"/>
                </a:moveTo>
                <a:lnTo>
                  <a:pt x="486448" y="153060"/>
                </a:lnTo>
                <a:lnTo>
                  <a:pt x="522930" y="154915"/>
                </a:lnTo>
                <a:lnTo>
                  <a:pt x="558354" y="160356"/>
                </a:lnTo>
                <a:lnTo>
                  <a:pt x="592533" y="169198"/>
                </a:lnTo>
                <a:lnTo>
                  <a:pt x="625293" y="181254"/>
                </a:lnTo>
                <a:lnTo>
                  <a:pt x="601128" y="153060"/>
                </a:lnTo>
                <a:close/>
              </a:path>
              <a:path w="849630" h="1094104">
                <a:moveTo>
                  <a:pt x="217099" y="531012"/>
                </a:moveTo>
                <a:lnTo>
                  <a:pt x="244902" y="563516"/>
                </a:lnTo>
                <a:lnTo>
                  <a:pt x="279751" y="588503"/>
                </a:lnTo>
                <a:lnTo>
                  <a:pt x="320190" y="604544"/>
                </a:lnTo>
                <a:lnTo>
                  <a:pt x="364782" y="610209"/>
                </a:lnTo>
                <a:lnTo>
                  <a:pt x="477532" y="610209"/>
                </a:lnTo>
                <a:lnTo>
                  <a:pt x="522153" y="604544"/>
                </a:lnTo>
                <a:lnTo>
                  <a:pt x="562587" y="588503"/>
                </a:lnTo>
                <a:lnTo>
                  <a:pt x="597426" y="563516"/>
                </a:lnTo>
                <a:lnTo>
                  <a:pt x="601138" y="559180"/>
                </a:lnTo>
                <a:lnTo>
                  <a:pt x="355917" y="559180"/>
                </a:lnTo>
                <a:lnTo>
                  <a:pt x="319464" y="557328"/>
                </a:lnTo>
                <a:lnTo>
                  <a:pt x="284039" y="551892"/>
                </a:lnTo>
                <a:lnTo>
                  <a:pt x="249859" y="543059"/>
                </a:lnTo>
                <a:lnTo>
                  <a:pt x="217099" y="531012"/>
                </a:lnTo>
                <a:close/>
              </a:path>
              <a:path w="849630" h="1094104">
                <a:moveTo>
                  <a:pt x="625259" y="531012"/>
                </a:moveTo>
                <a:lnTo>
                  <a:pt x="592509" y="543059"/>
                </a:lnTo>
                <a:lnTo>
                  <a:pt x="558334" y="551892"/>
                </a:lnTo>
                <a:lnTo>
                  <a:pt x="522919" y="557328"/>
                </a:lnTo>
                <a:lnTo>
                  <a:pt x="486448" y="559180"/>
                </a:lnTo>
                <a:lnTo>
                  <a:pt x="601138" y="559180"/>
                </a:lnTo>
                <a:lnTo>
                  <a:pt x="625259" y="531012"/>
                </a:lnTo>
                <a:close/>
              </a:path>
              <a:path w="849630" h="1094104">
                <a:moveTo>
                  <a:pt x="5930" y="1015034"/>
                </a:moveTo>
                <a:lnTo>
                  <a:pt x="4102" y="1015034"/>
                </a:lnTo>
                <a:lnTo>
                  <a:pt x="4102" y="1073200"/>
                </a:lnTo>
                <a:lnTo>
                  <a:pt x="29434" y="1082537"/>
                </a:lnTo>
                <a:lnTo>
                  <a:pt x="52722" y="1088888"/>
                </a:lnTo>
                <a:lnTo>
                  <a:pt x="73626" y="1092510"/>
                </a:lnTo>
                <a:lnTo>
                  <a:pt x="91808" y="1093660"/>
                </a:lnTo>
                <a:lnTo>
                  <a:pt x="124689" y="1089393"/>
                </a:lnTo>
                <a:lnTo>
                  <a:pt x="152712" y="1076223"/>
                </a:lnTo>
                <a:lnTo>
                  <a:pt x="153347" y="1075486"/>
                </a:lnTo>
                <a:lnTo>
                  <a:pt x="95453" y="1075486"/>
                </a:lnTo>
                <a:lnTo>
                  <a:pt x="70597" y="1069813"/>
                </a:lnTo>
                <a:lnTo>
                  <a:pt x="47277" y="1055319"/>
                </a:lnTo>
                <a:lnTo>
                  <a:pt x="25664" y="1035796"/>
                </a:lnTo>
                <a:lnTo>
                  <a:pt x="5930" y="1015034"/>
                </a:lnTo>
                <a:close/>
              </a:path>
              <a:path w="849630" h="1094104">
                <a:moveTo>
                  <a:pt x="90449" y="859154"/>
                </a:moveTo>
                <a:lnTo>
                  <a:pt x="53883" y="863720"/>
                </a:lnTo>
                <a:lnTo>
                  <a:pt x="25284" y="876934"/>
                </a:lnTo>
                <a:lnTo>
                  <a:pt x="6654" y="898074"/>
                </a:lnTo>
                <a:lnTo>
                  <a:pt x="0" y="926414"/>
                </a:lnTo>
                <a:lnTo>
                  <a:pt x="5134" y="951078"/>
                </a:lnTo>
                <a:lnTo>
                  <a:pt x="19942" y="970670"/>
                </a:lnTo>
                <a:lnTo>
                  <a:pt x="43526" y="986428"/>
                </a:lnTo>
                <a:lnTo>
                  <a:pt x="74993" y="999591"/>
                </a:lnTo>
                <a:lnTo>
                  <a:pt x="99948" y="1008583"/>
                </a:lnTo>
                <a:lnTo>
                  <a:pt x="118505" y="1017658"/>
                </a:lnTo>
                <a:lnTo>
                  <a:pt x="130073" y="1028604"/>
                </a:lnTo>
                <a:lnTo>
                  <a:pt x="134061" y="1043203"/>
                </a:lnTo>
                <a:lnTo>
                  <a:pt x="130712" y="1057457"/>
                </a:lnTo>
                <a:lnTo>
                  <a:pt x="121915" y="1067531"/>
                </a:lnTo>
                <a:lnTo>
                  <a:pt x="109538" y="1073512"/>
                </a:lnTo>
                <a:lnTo>
                  <a:pt x="95453" y="1075486"/>
                </a:lnTo>
                <a:lnTo>
                  <a:pt x="153347" y="1075486"/>
                </a:lnTo>
                <a:lnTo>
                  <a:pt x="172212" y="1053594"/>
                </a:lnTo>
                <a:lnTo>
                  <a:pt x="179527" y="1020952"/>
                </a:lnTo>
                <a:lnTo>
                  <a:pt x="175601" y="997560"/>
                </a:lnTo>
                <a:lnTo>
                  <a:pt x="163110" y="978003"/>
                </a:lnTo>
                <a:lnTo>
                  <a:pt x="140988" y="961515"/>
                </a:lnTo>
                <a:lnTo>
                  <a:pt x="108165" y="947331"/>
                </a:lnTo>
                <a:lnTo>
                  <a:pt x="83579" y="938751"/>
                </a:lnTo>
                <a:lnTo>
                  <a:pt x="64481" y="930168"/>
                </a:lnTo>
                <a:lnTo>
                  <a:pt x="52112" y="919711"/>
                </a:lnTo>
                <a:lnTo>
                  <a:pt x="47713" y="905509"/>
                </a:lnTo>
                <a:lnTo>
                  <a:pt x="50862" y="892918"/>
                </a:lnTo>
                <a:lnTo>
                  <a:pt x="59255" y="883815"/>
                </a:lnTo>
                <a:lnTo>
                  <a:pt x="71309" y="878288"/>
                </a:lnTo>
                <a:lnTo>
                  <a:pt x="85445" y="876426"/>
                </a:lnTo>
                <a:lnTo>
                  <a:pt x="169207" y="876426"/>
                </a:lnTo>
                <a:lnTo>
                  <a:pt x="148604" y="868745"/>
                </a:lnTo>
                <a:lnTo>
                  <a:pt x="127369" y="863247"/>
                </a:lnTo>
                <a:lnTo>
                  <a:pt x="107670" y="860135"/>
                </a:lnTo>
                <a:lnTo>
                  <a:pt x="90449" y="859154"/>
                </a:lnTo>
                <a:close/>
              </a:path>
              <a:path w="849630" h="1094104">
                <a:moveTo>
                  <a:pt x="169207" y="876426"/>
                </a:moveTo>
                <a:lnTo>
                  <a:pt x="85445" y="876426"/>
                </a:lnTo>
                <a:lnTo>
                  <a:pt x="108088" y="881136"/>
                </a:lnTo>
                <a:lnTo>
                  <a:pt x="129582" y="893646"/>
                </a:lnTo>
                <a:lnTo>
                  <a:pt x="149798" y="911526"/>
                </a:lnTo>
                <a:lnTo>
                  <a:pt x="168605" y="932345"/>
                </a:lnTo>
                <a:lnTo>
                  <a:pt x="170433" y="932345"/>
                </a:lnTo>
                <a:lnTo>
                  <a:pt x="170433" y="876934"/>
                </a:lnTo>
                <a:lnTo>
                  <a:pt x="170570" y="876934"/>
                </a:lnTo>
                <a:lnTo>
                  <a:pt x="169207" y="876426"/>
                </a:lnTo>
                <a:close/>
              </a:path>
              <a:path w="849630" h="1094104">
                <a:moveTo>
                  <a:pt x="303309" y="948012"/>
                </a:moveTo>
                <a:lnTo>
                  <a:pt x="263143" y="954125"/>
                </a:lnTo>
                <a:lnTo>
                  <a:pt x="218500" y="978625"/>
                </a:lnTo>
                <a:lnTo>
                  <a:pt x="201802" y="1023213"/>
                </a:lnTo>
                <a:lnTo>
                  <a:pt x="205508" y="1043203"/>
                </a:lnTo>
                <a:lnTo>
                  <a:pt x="206647" y="1049175"/>
                </a:lnTo>
                <a:lnTo>
                  <a:pt x="220772" y="1071500"/>
                </a:lnTo>
                <a:lnTo>
                  <a:pt x="243974" y="1087251"/>
                </a:lnTo>
                <a:lnTo>
                  <a:pt x="275869" y="1093203"/>
                </a:lnTo>
                <a:lnTo>
                  <a:pt x="299183" y="1090224"/>
                </a:lnTo>
                <a:lnTo>
                  <a:pt x="318195" y="1082305"/>
                </a:lnTo>
                <a:lnTo>
                  <a:pt x="333201" y="1070973"/>
                </a:lnTo>
                <a:lnTo>
                  <a:pt x="340613" y="1062304"/>
                </a:lnTo>
                <a:lnTo>
                  <a:pt x="305409" y="1062304"/>
                </a:lnTo>
                <a:lnTo>
                  <a:pt x="288049" y="1058829"/>
                </a:lnTo>
                <a:lnTo>
                  <a:pt x="274224" y="1049175"/>
                </a:lnTo>
                <a:lnTo>
                  <a:pt x="265086" y="1034497"/>
                </a:lnTo>
                <a:lnTo>
                  <a:pt x="261785" y="1015949"/>
                </a:lnTo>
                <a:lnTo>
                  <a:pt x="266111" y="995861"/>
                </a:lnTo>
                <a:lnTo>
                  <a:pt x="279001" y="979989"/>
                </a:lnTo>
                <a:lnTo>
                  <a:pt x="300323" y="970507"/>
                </a:lnTo>
                <a:lnTo>
                  <a:pt x="329945" y="969594"/>
                </a:lnTo>
                <a:lnTo>
                  <a:pt x="330873" y="967778"/>
                </a:lnTo>
                <a:lnTo>
                  <a:pt x="315609" y="954125"/>
                </a:lnTo>
                <a:lnTo>
                  <a:pt x="303309" y="948012"/>
                </a:lnTo>
                <a:close/>
              </a:path>
              <a:path w="849630" h="1094104">
                <a:moveTo>
                  <a:pt x="405853" y="1057757"/>
                </a:moveTo>
                <a:lnTo>
                  <a:pt x="344500" y="1057757"/>
                </a:lnTo>
                <a:lnTo>
                  <a:pt x="350096" y="1072359"/>
                </a:lnTo>
                <a:lnTo>
                  <a:pt x="359268" y="1083211"/>
                </a:lnTo>
                <a:lnTo>
                  <a:pt x="371954" y="1090029"/>
                </a:lnTo>
                <a:lnTo>
                  <a:pt x="372235" y="1090029"/>
                </a:lnTo>
                <a:lnTo>
                  <a:pt x="387667" y="1092301"/>
                </a:lnTo>
                <a:lnTo>
                  <a:pt x="402958" y="1090029"/>
                </a:lnTo>
                <a:lnTo>
                  <a:pt x="415220" y="1083667"/>
                </a:lnTo>
                <a:lnTo>
                  <a:pt x="424157" y="1073897"/>
                </a:lnTo>
                <a:lnTo>
                  <a:pt x="428843" y="1062887"/>
                </a:lnTo>
                <a:lnTo>
                  <a:pt x="415784" y="1062887"/>
                </a:lnTo>
                <a:lnTo>
                  <a:pt x="406703" y="1059295"/>
                </a:lnTo>
                <a:lnTo>
                  <a:pt x="405853" y="1057757"/>
                </a:lnTo>
                <a:close/>
              </a:path>
              <a:path w="849630" h="1094104">
                <a:moveTo>
                  <a:pt x="428574" y="1060043"/>
                </a:moveTo>
                <a:lnTo>
                  <a:pt x="415784" y="1062887"/>
                </a:lnTo>
                <a:lnTo>
                  <a:pt x="428843" y="1062887"/>
                </a:lnTo>
                <a:lnTo>
                  <a:pt x="429475" y="1061402"/>
                </a:lnTo>
                <a:lnTo>
                  <a:pt x="428574" y="1060043"/>
                </a:lnTo>
                <a:close/>
              </a:path>
              <a:path w="849630" h="1094104">
                <a:moveTo>
                  <a:pt x="376142" y="877798"/>
                </a:moveTo>
                <a:lnTo>
                  <a:pt x="312673" y="877798"/>
                </a:lnTo>
                <a:lnTo>
                  <a:pt x="324914" y="881154"/>
                </a:lnTo>
                <a:lnTo>
                  <a:pt x="334556" y="891027"/>
                </a:lnTo>
                <a:lnTo>
                  <a:pt x="340873" y="907121"/>
                </a:lnTo>
                <a:lnTo>
                  <a:pt x="343141" y="929144"/>
                </a:lnTo>
                <a:lnTo>
                  <a:pt x="343141" y="1043203"/>
                </a:lnTo>
                <a:lnTo>
                  <a:pt x="334434" y="1051181"/>
                </a:lnTo>
                <a:lnTo>
                  <a:pt x="325304" y="1057192"/>
                </a:lnTo>
                <a:lnTo>
                  <a:pt x="315659" y="1060984"/>
                </a:lnTo>
                <a:lnTo>
                  <a:pt x="305409" y="1062304"/>
                </a:lnTo>
                <a:lnTo>
                  <a:pt x="340613" y="1062304"/>
                </a:lnTo>
                <a:lnTo>
                  <a:pt x="344500" y="1057757"/>
                </a:lnTo>
                <a:lnTo>
                  <a:pt x="405853" y="1057757"/>
                </a:lnTo>
                <a:lnTo>
                  <a:pt x="401286" y="1049486"/>
                </a:lnTo>
                <a:lnTo>
                  <a:pt x="399584" y="1034497"/>
                </a:lnTo>
                <a:lnTo>
                  <a:pt x="399491" y="931887"/>
                </a:lnTo>
                <a:lnTo>
                  <a:pt x="394352" y="902301"/>
                </a:lnTo>
                <a:lnTo>
                  <a:pt x="378818" y="879324"/>
                </a:lnTo>
                <a:lnTo>
                  <a:pt x="376142" y="877798"/>
                </a:lnTo>
                <a:close/>
              </a:path>
              <a:path w="849630" h="1094104">
                <a:moveTo>
                  <a:pt x="315874" y="859154"/>
                </a:moveTo>
                <a:lnTo>
                  <a:pt x="295234" y="860255"/>
                </a:lnTo>
                <a:lnTo>
                  <a:pt x="271445" y="863528"/>
                </a:lnTo>
                <a:lnTo>
                  <a:pt x="245438" y="868933"/>
                </a:lnTo>
                <a:lnTo>
                  <a:pt x="218147" y="876426"/>
                </a:lnTo>
                <a:lnTo>
                  <a:pt x="218147" y="934148"/>
                </a:lnTo>
                <a:lnTo>
                  <a:pt x="220433" y="934148"/>
                </a:lnTo>
                <a:lnTo>
                  <a:pt x="234401" y="920548"/>
                </a:lnTo>
                <a:lnTo>
                  <a:pt x="259233" y="901711"/>
                </a:lnTo>
                <a:lnTo>
                  <a:pt x="287726" y="885004"/>
                </a:lnTo>
                <a:lnTo>
                  <a:pt x="312673" y="877798"/>
                </a:lnTo>
                <a:lnTo>
                  <a:pt x="376142" y="877798"/>
                </a:lnTo>
                <a:lnTo>
                  <a:pt x="352717" y="864445"/>
                </a:lnTo>
                <a:lnTo>
                  <a:pt x="315874" y="859154"/>
                </a:lnTo>
                <a:close/>
              </a:path>
              <a:path w="849630" h="1094104">
                <a:moveTo>
                  <a:pt x="650455" y="861885"/>
                </a:moveTo>
                <a:lnTo>
                  <a:pt x="583183" y="861885"/>
                </a:lnTo>
                <a:lnTo>
                  <a:pt x="583183" y="863701"/>
                </a:lnTo>
                <a:lnTo>
                  <a:pt x="589148" y="889441"/>
                </a:lnTo>
                <a:lnTo>
                  <a:pt x="592579" y="909146"/>
                </a:lnTo>
                <a:lnTo>
                  <a:pt x="594093" y="930516"/>
                </a:lnTo>
                <a:lnTo>
                  <a:pt x="594093" y="1021397"/>
                </a:lnTo>
                <a:lnTo>
                  <a:pt x="594321" y="1028619"/>
                </a:lnTo>
                <a:lnTo>
                  <a:pt x="600409" y="1072822"/>
                </a:lnTo>
                <a:lnTo>
                  <a:pt x="605459" y="1089571"/>
                </a:lnTo>
                <a:lnTo>
                  <a:pt x="661365" y="1089571"/>
                </a:lnTo>
                <a:lnTo>
                  <a:pt x="661365" y="1087767"/>
                </a:lnTo>
                <a:lnTo>
                  <a:pt x="658889" y="1078149"/>
                </a:lnTo>
                <a:lnTo>
                  <a:pt x="655224" y="1062361"/>
                </a:lnTo>
                <a:lnTo>
                  <a:pt x="651903" y="1042572"/>
                </a:lnTo>
                <a:lnTo>
                  <a:pt x="650485" y="1021397"/>
                </a:lnTo>
                <a:lnTo>
                  <a:pt x="650455" y="861885"/>
                </a:lnTo>
                <a:close/>
              </a:path>
              <a:path w="849630" h="1094104">
                <a:moveTo>
                  <a:pt x="504113" y="861885"/>
                </a:moveTo>
                <a:lnTo>
                  <a:pt x="436397" y="861885"/>
                </a:lnTo>
                <a:lnTo>
                  <a:pt x="436397" y="863701"/>
                </a:lnTo>
                <a:lnTo>
                  <a:pt x="438862" y="873571"/>
                </a:lnTo>
                <a:lnTo>
                  <a:pt x="442528" y="889446"/>
                </a:lnTo>
                <a:lnTo>
                  <a:pt x="445855" y="909151"/>
                </a:lnTo>
                <a:lnTo>
                  <a:pt x="447306" y="930516"/>
                </a:lnTo>
                <a:lnTo>
                  <a:pt x="447306" y="1016406"/>
                </a:lnTo>
                <a:lnTo>
                  <a:pt x="452503" y="1048149"/>
                </a:lnTo>
                <a:lnTo>
                  <a:pt x="467413" y="1072354"/>
                </a:lnTo>
                <a:lnTo>
                  <a:pt x="491015" y="1087784"/>
                </a:lnTo>
                <a:lnTo>
                  <a:pt x="522287" y="1093203"/>
                </a:lnTo>
                <a:lnTo>
                  <a:pt x="548851" y="1086670"/>
                </a:lnTo>
                <a:lnTo>
                  <a:pt x="566016" y="1072354"/>
                </a:lnTo>
                <a:lnTo>
                  <a:pt x="575390" y="1057927"/>
                </a:lnTo>
                <a:lnTo>
                  <a:pt x="576043" y="1056398"/>
                </a:lnTo>
                <a:lnTo>
                  <a:pt x="546836" y="1056398"/>
                </a:lnTo>
                <a:lnTo>
                  <a:pt x="530763" y="1053804"/>
                </a:lnTo>
                <a:lnTo>
                  <a:pt x="517121" y="1045543"/>
                </a:lnTo>
                <a:lnTo>
                  <a:pt x="507656" y="1030895"/>
                </a:lnTo>
                <a:lnTo>
                  <a:pt x="504113" y="1009141"/>
                </a:lnTo>
                <a:lnTo>
                  <a:pt x="504113" y="861885"/>
                </a:lnTo>
                <a:close/>
              </a:path>
              <a:path w="849630" h="1094104">
                <a:moveTo>
                  <a:pt x="576376" y="1049134"/>
                </a:moveTo>
                <a:lnTo>
                  <a:pt x="568950" y="1052380"/>
                </a:lnTo>
                <a:lnTo>
                  <a:pt x="561606" y="1054642"/>
                </a:lnTo>
                <a:lnTo>
                  <a:pt x="554263" y="1055967"/>
                </a:lnTo>
                <a:lnTo>
                  <a:pt x="546836" y="1056398"/>
                </a:lnTo>
                <a:lnTo>
                  <a:pt x="576043" y="1056398"/>
                </a:lnTo>
                <a:lnTo>
                  <a:pt x="578180" y="1051394"/>
                </a:lnTo>
                <a:lnTo>
                  <a:pt x="576376" y="1049134"/>
                </a:lnTo>
                <a:close/>
              </a:path>
              <a:path w="849630" h="1094104">
                <a:moveTo>
                  <a:pt x="843742" y="901963"/>
                </a:moveTo>
                <a:lnTo>
                  <a:pt x="789373" y="901963"/>
                </a:lnTo>
                <a:lnTo>
                  <a:pt x="807719" y="904441"/>
                </a:lnTo>
                <a:lnTo>
                  <a:pt x="824532" y="912118"/>
                </a:lnTo>
                <a:lnTo>
                  <a:pt x="838961" y="923239"/>
                </a:lnTo>
                <a:lnTo>
                  <a:pt x="840765" y="923239"/>
                </a:lnTo>
                <a:lnTo>
                  <a:pt x="843742" y="901963"/>
                </a:lnTo>
                <a:close/>
              </a:path>
              <a:path w="849630" h="1094104">
                <a:moveTo>
                  <a:pt x="823048" y="856894"/>
                </a:moveTo>
                <a:lnTo>
                  <a:pt x="780275" y="880918"/>
                </a:lnTo>
                <a:lnTo>
                  <a:pt x="768515" y="904608"/>
                </a:lnTo>
                <a:lnTo>
                  <a:pt x="770343" y="906437"/>
                </a:lnTo>
                <a:lnTo>
                  <a:pt x="789373" y="901963"/>
                </a:lnTo>
                <a:lnTo>
                  <a:pt x="843742" y="901963"/>
                </a:lnTo>
                <a:lnTo>
                  <a:pt x="849414" y="861440"/>
                </a:lnTo>
                <a:lnTo>
                  <a:pt x="842417" y="859380"/>
                </a:lnTo>
                <a:lnTo>
                  <a:pt x="835721" y="857967"/>
                </a:lnTo>
                <a:lnTo>
                  <a:pt x="829281" y="857154"/>
                </a:lnTo>
                <a:lnTo>
                  <a:pt x="823048" y="856894"/>
                </a:lnTo>
                <a:close/>
              </a:path>
              <a:path w="849630" h="1094104">
                <a:moveTo>
                  <a:pt x="755789" y="861885"/>
                </a:moveTo>
                <a:lnTo>
                  <a:pt x="688085" y="861885"/>
                </a:lnTo>
                <a:lnTo>
                  <a:pt x="688085" y="863701"/>
                </a:lnTo>
                <a:lnTo>
                  <a:pt x="690547" y="873314"/>
                </a:lnTo>
                <a:lnTo>
                  <a:pt x="694204" y="889103"/>
                </a:lnTo>
                <a:lnTo>
                  <a:pt x="697522" y="908894"/>
                </a:lnTo>
                <a:lnTo>
                  <a:pt x="698969" y="930516"/>
                </a:lnTo>
                <a:lnTo>
                  <a:pt x="698969" y="1020952"/>
                </a:lnTo>
                <a:lnTo>
                  <a:pt x="697522" y="1042572"/>
                </a:lnTo>
                <a:lnTo>
                  <a:pt x="694204" y="1062361"/>
                </a:lnTo>
                <a:lnTo>
                  <a:pt x="690547" y="1078149"/>
                </a:lnTo>
                <a:lnTo>
                  <a:pt x="688085" y="1087767"/>
                </a:lnTo>
                <a:lnTo>
                  <a:pt x="688085" y="1089571"/>
                </a:lnTo>
                <a:lnTo>
                  <a:pt x="766241" y="1089571"/>
                </a:lnTo>
                <a:lnTo>
                  <a:pt x="766241" y="1087767"/>
                </a:lnTo>
                <a:lnTo>
                  <a:pt x="764024" y="1078149"/>
                </a:lnTo>
                <a:lnTo>
                  <a:pt x="760496" y="1062361"/>
                </a:lnTo>
                <a:lnTo>
                  <a:pt x="757228" y="1042572"/>
                </a:lnTo>
                <a:lnTo>
                  <a:pt x="755789" y="1020952"/>
                </a:lnTo>
                <a:lnTo>
                  <a:pt x="755789" y="8618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48001" y="0"/>
            <a:ext cx="547370" cy="2376170"/>
          </a:xfrm>
          <a:custGeom>
            <a:avLst/>
            <a:gdLst/>
            <a:ahLst/>
            <a:cxnLst/>
            <a:rect l="l" t="t" r="r" b="b"/>
            <a:pathLst>
              <a:path w="547369" h="2376170">
                <a:moveTo>
                  <a:pt x="303174" y="0"/>
                </a:moveTo>
                <a:lnTo>
                  <a:pt x="0" y="0"/>
                </a:lnTo>
                <a:lnTo>
                  <a:pt x="0" y="958181"/>
                </a:lnTo>
                <a:lnTo>
                  <a:pt x="644" y="1010846"/>
                </a:lnTo>
                <a:lnTo>
                  <a:pt x="2568" y="1063194"/>
                </a:lnTo>
                <a:lnTo>
                  <a:pt x="5756" y="1115211"/>
                </a:lnTo>
                <a:lnTo>
                  <a:pt x="10193" y="1166881"/>
                </a:lnTo>
                <a:lnTo>
                  <a:pt x="15864" y="1218188"/>
                </a:lnTo>
                <a:lnTo>
                  <a:pt x="22754" y="1269119"/>
                </a:lnTo>
                <a:lnTo>
                  <a:pt x="30848" y="1319658"/>
                </a:lnTo>
                <a:lnTo>
                  <a:pt x="40131" y="1369789"/>
                </a:lnTo>
                <a:lnTo>
                  <a:pt x="50589" y="1419499"/>
                </a:lnTo>
                <a:lnTo>
                  <a:pt x="62205" y="1468772"/>
                </a:lnTo>
                <a:lnTo>
                  <a:pt x="74965" y="1517593"/>
                </a:lnTo>
                <a:lnTo>
                  <a:pt x="88853" y="1565947"/>
                </a:lnTo>
                <a:lnTo>
                  <a:pt x="103856" y="1613820"/>
                </a:lnTo>
                <a:lnTo>
                  <a:pt x="119957" y="1661195"/>
                </a:lnTo>
                <a:lnTo>
                  <a:pt x="137143" y="1708058"/>
                </a:lnTo>
                <a:lnTo>
                  <a:pt x="155396" y="1754394"/>
                </a:lnTo>
                <a:lnTo>
                  <a:pt x="174704" y="1800189"/>
                </a:lnTo>
                <a:lnTo>
                  <a:pt x="195050" y="1845426"/>
                </a:lnTo>
                <a:lnTo>
                  <a:pt x="216420" y="1890092"/>
                </a:lnTo>
                <a:lnTo>
                  <a:pt x="238799" y="1934171"/>
                </a:lnTo>
                <a:lnTo>
                  <a:pt x="262171" y="1977647"/>
                </a:lnTo>
                <a:lnTo>
                  <a:pt x="286521" y="2020507"/>
                </a:lnTo>
                <a:lnTo>
                  <a:pt x="311835" y="2062735"/>
                </a:lnTo>
                <a:lnTo>
                  <a:pt x="338098" y="2104316"/>
                </a:lnTo>
                <a:lnTo>
                  <a:pt x="365294" y="2145235"/>
                </a:lnTo>
                <a:lnTo>
                  <a:pt x="393408" y="2185477"/>
                </a:lnTo>
                <a:lnTo>
                  <a:pt x="422426" y="2225027"/>
                </a:lnTo>
                <a:lnTo>
                  <a:pt x="452332" y="2263870"/>
                </a:lnTo>
                <a:lnTo>
                  <a:pt x="483111" y="2301992"/>
                </a:lnTo>
                <a:lnTo>
                  <a:pt x="514749" y="2339376"/>
                </a:lnTo>
                <a:lnTo>
                  <a:pt x="547230" y="2376009"/>
                </a:lnTo>
                <a:lnTo>
                  <a:pt x="531141" y="2330044"/>
                </a:lnTo>
                <a:lnTo>
                  <a:pt x="515569" y="2283840"/>
                </a:lnTo>
                <a:lnTo>
                  <a:pt x="500517" y="2237399"/>
                </a:lnTo>
                <a:lnTo>
                  <a:pt x="485990" y="2190726"/>
                </a:lnTo>
                <a:lnTo>
                  <a:pt x="471989" y="2143822"/>
                </a:lnTo>
                <a:lnTo>
                  <a:pt x="458520" y="2096693"/>
                </a:lnTo>
                <a:lnTo>
                  <a:pt x="445584" y="2049341"/>
                </a:lnTo>
                <a:lnTo>
                  <a:pt x="433186" y="2001770"/>
                </a:lnTo>
                <a:lnTo>
                  <a:pt x="421330" y="1953983"/>
                </a:lnTo>
                <a:lnTo>
                  <a:pt x="410018" y="1905984"/>
                </a:lnTo>
                <a:lnTo>
                  <a:pt x="399254" y="1857775"/>
                </a:lnTo>
                <a:lnTo>
                  <a:pt x="389042" y="1809361"/>
                </a:lnTo>
                <a:lnTo>
                  <a:pt x="379385" y="1760745"/>
                </a:lnTo>
                <a:lnTo>
                  <a:pt x="370286" y="1711930"/>
                </a:lnTo>
                <a:lnTo>
                  <a:pt x="361749" y="1662920"/>
                </a:lnTo>
                <a:lnTo>
                  <a:pt x="353777" y="1613718"/>
                </a:lnTo>
                <a:lnTo>
                  <a:pt x="346375" y="1564327"/>
                </a:lnTo>
                <a:lnTo>
                  <a:pt x="339544" y="1514752"/>
                </a:lnTo>
                <a:lnTo>
                  <a:pt x="333290" y="1464994"/>
                </a:lnTo>
                <a:lnTo>
                  <a:pt x="327615" y="1415058"/>
                </a:lnTo>
                <a:lnTo>
                  <a:pt x="322522" y="1364948"/>
                </a:lnTo>
                <a:lnTo>
                  <a:pt x="318016" y="1314666"/>
                </a:lnTo>
                <a:lnTo>
                  <a:pt x="314099" y="1264216"/>
                </a:lnTo>
                <a:lnTo>
                  <a:pt x="310775" y="1213602"/>
                </a:lnTo>
                <a:lnTo>
                  <a:pt x="308048" y="1162826"/>
                </a:lnTo>
                <a:lnTo>
                  <a:pt x="305921" y="1111893"/>
                </a:lnTo>
                <a:lnTo>
                  <a:pt x="304397" y="1060805"/>
                </a:lnTo>
                <a:lnTo>
                  <a:pt x="303480" y="1009567"/>
                </a:lnTo>
                <a:lnTo>
                  <a:pt x="303174" y="958181"/>
                </a:lnTo>
                <a:lnTo>
                  <a:pt x="303174" y="0"/>
                </a:lnTo>
                <a:close/>
              </a:path>
            </a:pathLst>
          </a:custGeom>
          <a:solidFill>
            <a:srgbClr val="F26A3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388" y="2754004"/>
            <a:ext cx="7097650" cy="35880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4004"/>
            <a:ext cx="7097612" cy="35880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994" y="1297000"/>
            <a:ext cx="4506595" cy="5994400"/>
          </a:xfrm>
          <a:custGeom>
            <a:avLst/>
            <a:gdLst/>
            <a:ahLst/>
            <a:cxnLst/>
            <a:rect l="l" t="t" r="r" b="b"/>
            <a:pathLst>
              <a:path w="4506595" h="5994400">
                <a:moveTo>
                  <a:pt x="4506404" y="0"/>
                </a:moveTo>
                <a:lnTo>
                  <a:pt x="0" y="0"/>
                </a:lnTo>
                <a:lnTo>
                  <a:pt x="0" y="5993993"/>
                </a:lnTo>
                <a:lnTo>
                  <a:pt x="4506404" y="5993993"/>
                </a:lnTo>
                <a:lnTo>
                  <a:pt x="4506404" y="0"/>
                </a:lnTo>
                <a:close/>
              </a:path>
            </a:pathLst>
          </a:custGeom>
          <a:solidFill>
            <a:srgbClr val="D4DBE4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18798" y="1297000"/>
            <a:ext cx="4506595" cy="5994400"/>
          </a:xfrm>
          <a:custGeom>
            <a:avLst/>
            <a:gdLst/>
            <a:ahLst/>
            <a:cxnLst/>
            <a:rect l="l" t="t" r="r" b="b"/>
            <a:pathLst>
              <a:path w="4506595" h="5994400">
                <a:moveTo>
                  <a:pt x="4506404" y="0"/>
                </a:moveTo>
                <a:lnTo>
                  <a:pt x="0" y="0"/>
                </a:lnTo>
                <a:lnTo>
                  <a:pt x="0" y="5993993"/>
                </a:lnTo>
                <a:lnTo>
                  <a:pt x="4506404" y="5993993"/>
                </a:lnTo>
                <a:lnTo>
                  <a:pt x="4506404" y="0"/>
                </a:lnTo>
                <a:close/>
              </a:path>
            </a:pathLst>
          </a:custGeom>
          <a:solidFill>
            <a:srgbClr val="D4DBE4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677603" y="1297000"/>
            <a:ext cx="4506595" cy="5994400"/>
          </a:xfrm>
          <a:custGeom>
            <a:avLst/>
            <a:gdLst/>
            <a:ahLst/>
            <a:cxnLst/>
            <a:rect l="l" t="t" r="r" b="b"/>
            <a:pathLst>
              <a:path w="4506594" h="5994400">
                <a:moveTo>
                  <a:pt x="4506404" y="0"/>
                </a:moveTo>
                <a:lnTo>
                  <a:pt x="0" y="0"/>
                </a:lnTo>
                <a:lnTo>
                  <a:pt x="0" y="5993993"/>
                </a:lnTo>
                <a:lnTo>
                  <a:pt x="4506404" y="5993993"/>
                </a:lnTo>
                <a:lnTo>
                  <a:pt x="4506404" y="0"/>
                </a:lnTo>
                <a:close/>
              </a:path>
            </a:pathLst>
          </a:custGeom>
          <a:solidFill>
            <a:srgbClr val="D4DBE4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9497" y="440306"/>
            <a:ext cx="1248537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dirty="0">
                <a:solidFill>
                  <a:srgbClr val="00395D"/>
                </a:solidFill>
              </a:rPr>
              <a:t>More</a:t>
            </a:r>
            <a:r>
              <a:rPr sz="3500" spc="-90" dirty="0">
                <a:solidFill>
                  <a:srgbClr val="00395D"/>
                </a:solidFill>
              </a:rPr>
              <a:t> </a:t>
            </a:r>
            <a:r>
              <a:rPr sz="3500" dirty="0">
                <a:solidFill>
                  <a:srgbClr val="00395D"/>
                </a:solidFill>
              </a:rPr>
              <a:t>info</a:t>
            </a:r>
            <a:r>
              <a:rPr sz="3500" spc="-85" dirty="0">
                <a:solidFill>
                  <a:srgbClr val="00395D"/>
                </a:solidFill>
              </a:rPr>
              <a:t> </a:t>
            </a:r>
            <a:r>
              <a:rPr sz="3500" dirty="0">
                <a:solidFill>
                  <a:srgbClr val="00395D"/>
                </a:solidFill>
              </a:rPr>
              <a:t>on</a:t>
            </a:r>
            <a:r>
              <a:rPr sz="3500" spc="-85" dirty="0">
                <a:solidFill>
                  <a:srgbClr val="00395D"/>
                </a:solidFill>
              </a:rPr>
              <a:t> </a:t>
            </a:r>
            <a:r>
              <a:rPr sz="3500" dirty="0">
                <a:solidFill>
                  <a:srgbClr val="00395D"/>
                </a:solidFill>
              </a:rPr>
              <a:t>our</a:t>
            </a:r>
            <a:r>
              <a:rPr sz="3500" spc="-85" dirty="0">
                <a:solidFill>
                  <a:srgbClr val="00395D"/>
                </a:solidFill>
              </a:rPr>
              <a:t> </a:t>
            </a:r>
            <a:r>
              <a:rPr sz="3500" dirty="0">
                <a:solidFill>
                  <a:srgbClr val="00395D"/>
                </a:solidFill>
              </a:rPr>
              <a:t>CSRD</a:t>
            </a:r>
            <a:r>
              <a:rPr sz="3500" spc="-90" dirty="0">
                <a:solidFill>
                  <a:srgbClr val="00395D"/>
                </a:solidFill>
              </a:rPr>
              <a:t> </a:t>
            </a:r>
            <a:r>
              <a:rPr sz="3500" dirty="0">
                <a:solidFill>
                  <a:srgbClr val="00395D"/>
                </a:solidFill>
              </a:rPr>
              <a:t>policy?</a:t>
            </a:r>
            <a:r>
              <a:rPr sz="3500" spc="-85" dirty="0">
                <a:solidFill>
                  <a:srgbClr val="00395D"/>
                </a:solidFill>
              </a:rPr>
              <a:t> </a:t>
            </a:r>
            <a:r>
              <a:rPr sz="3500" dirty="0">
                <a:solidFill>
                  <a:srgbClr val="00395D"/>
                </a:solidFill>
              </a:rPr>
              <a:t>Check</a:t>
            </a:r>
            <a:r>
              <a:rPr sz="3500" spc="-85" dirty="0">
                <a:solidFill>
                  <a:srgbClr val="00395D"/>
                </a:solidFill>
              </a:rPr>
              <a:t> </a:t>
            </a:r>
            <a:r>
              <a:rPr sz="3500" dirty="0">
                <a:solidFill>
                  <a:srgbClr val="00395D"/>
                </a:solidFill>
              </a:rPr>
              <a:t>out</a:t>
            </a:r>
            <a:r>
              <a:rPr sz="3500" spc="-85" dirty="0">
                <a:solidFill>
                  <a:srgbClr val="00395D"/>
                </a:solidFill>
              </a:rPr>
              <a:t> </a:t>
            </a:r>
            <a:r>
              <a:rPr sz="3500" dirty="0">
                <a:solidFill>
                  <a:srgbClr val="00395D"/>
                </a:solidFill>
              </a:rPr>
              <a:t>the</a:t>
            </a:r>
            <a:r>
              <a:rPr sz="3500" spc="-85" dirty="0">
                <a:solidFill>
                  <a:srgbClr val="00395D"/>
                </a:solidFill>
              </a:rPr>
              <a:t> </a:t>
            </a:r>
            <a:r>
              <a:rPr sz="3500" spc="-35" dirty="0">
                <a:solidFill>
                  <a:srgbClr val="00395D"/>
                </a:solidFill>
              </a:rPr>
              <a:t>following</a:t>
            </a:r>
            <a:r>
              <a:rPr sz="3500" spc="-90" dirty="0">
                <a:solidFill>
                  <a:srgbClr val="00395D"/>
                </a:solidFill>
              </a:rPr>
              <a:t> </a:t>
            </a:r>
            <a:r>
              <a:rPr sz="3500" spc="-10" dirty="0">
                <a:solidFill>
                  <a:srgbClr val="00395D"/>
                </a:solidFill>
              </a:rPr>
              <a:t>media!</a:t>
            </a:r>
            <a:endParaRPr sz="3500"/>
          </a:p>
        </p:txBody>
      </p:sp>
      <p:sp>
        <p:nvSpPr>
          <p:cNvPr id="6" name="object 6"/>
          <p:cNvSpPr txBox="1"/>
          <p:nvPr/>
        </p:nvSpPr>
        <p:spPr>
          <a:xfrm>
            <a:off x="359994" y="1297000"/>
            <a:ext cx="4506595" cy="5994400"/>
          </a:xfrm>
          <a:prstGeom prst="rect">
            <a:avLst/>
          </a:prstGeom>
        </p:spPr>
        <p:txBody>
          <a:bodyPr vert="horz" wrap="square" lIns="0" tIns="2070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30"/>
              </a:spcBef>
            </a:pPr>
            <a:r>
              <a:rPr sz="2400" b="1" spc="-10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Our</a:t>
            </a:r>
            <a:r>
              <a:rPr sz="2400" b="1" spc="-85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 </a:t>
            </a:r>
            <a:r>
              <a:rPr sz="2400" b="1" spc="-45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2025</a:t>
            </a:r>
            <a:r>
              <a:rPr sz="2400" b="1" spc="-85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 </a:t>
            </a:r>
            <a:r>
              <a:rPr sz="2400" b="1" spc="-35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CSR</a:t>
            </a:r>
            <a:r>
              <a:rPr sz="2400" b="1" spc="-85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 </a:t>
            </a:r>
            <a:r>
              <a:rPr sz="2400" b="1" spc="-10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report</a:t>
            </a:r>
            <a:endParaRPr sz="2400">
              <a:latin typeface="Larken" pitchFamily="2" charset="77"/>
              <a:cs typeface="Larken"/>
            </a:endParaRPr>
          </a:p>
          <a:p>
            <a:pPr marL="320040" marR="312420" indent="-635" algn="ctr">
              <a:lnSpc>
                <a:spcPct val="100000"/>
              </a:lnSpc>
              <a:spcBef>
                <a:spcPts val="950"/>
              </a:spcBef>
            </a:pP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A</a:t>
            </a:r>
            <a:r>
              <a:rPr sz="15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60-page </a:t>
            </a:r>
            <a:r>
              <a:rPr sz="15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documented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80" dirty="0">
                <a:solidFill>
                  <a:srgbClr val="00395D"/>
                </a:solidFill>
                <a:latin typeface="Larken" pitchFamily="2" charset="77"/>
                <a:cs typeface="Arial"/>
              </a:rPr>
              <a:t>report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filled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with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examples</a:t>
            </a:r>
            <a:r>
              <a:rPr sz="15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5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indicators</a:t>
            </a:r>
            <a:r>
              <a:rPr sz="15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90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5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understand</a:t>
            </a:r>
            <a:r>
              <a:rPr sz="15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our </a:t>
            </a:r>
            <a:r>
              <a:rPr sz="1500" spc="-165" dirty="0">
                <a:solidFill>
                  <a:srgbClr val="00395D"/>
                </a:solidFill>
                <a:latin typeface="Larken" pitchFamily="2" charset="77"/>
                <a:cs typeface="Arial"/>
              </a:rPr>
              <a:t>CSR</a:t>
            </a:r>
            <a:r>
              <a:rPr sz="15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trajectory</a:t>
            </a:r>
            <a:r>
              <a:rPr sz="15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5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track</a:t>
            </a:r>
            <a:r>
              <a:rPr sz="15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5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performance.</a:t>
            </a: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405"/>
              </a:spcBef>
            </a:pPr>
            <a:endParaRPr sz="1500">
              <a:latin typeface="Larken" pitchFamily="2" charset="77"/>
              <a:cs typeface="Arial"/>
            </a:endParaRPr>
          </a:p>
          <a:p>
            <a:pPr marL="1080770">
              <a:lnSpc>
                <a:spcPct val="100000"/>
              </a:lnSpc>
            </a:pPr>
            <a:r>
              <a:rPr sz="1400" spc="-100" dirty="0">
                <a:solidFill>
                  <a:srgbClr val="00395D"/>
                </a:solidFill>
                <a:latin typeface="Larken" pitchFamily="2" charset="77"/>
                <a:cs typeface="Arial"/>
              </a:rPr>
              <a:t>Available</a:t>
            </a:r>
            <a:r>
              <a:rPr sz="1400" spc="-6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400" spc="-45" dirty="0">
                <a:solidFill>
                  <a:srgbClr val="00395D"/>
                </a:solidFill>
                <a:latin typeface="Larken" pitchFamily="2" charset="77"/>
                <a:cs typeface="Arial"/>
              </a:rPr>
              <a:t>in:</a:t>
            </a:r>
            <a:r>
              <a:rPr sz="1400" spc="-6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400" spc="-114" dirty="0">
                <a:solidFill>
                  <a:srgbClr val="00395D"/>
                </a:solidFill>
                <a:latin typeface="Larken" pitchFamily="2" charset="77"/>
                <a:cs typeface="Arial"/>
              </a:rPr>
              <a:t>French,</a:t>
            </a:r>
            <a:r>
              <a:rPr sz="1400" spc="-6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400" spc="-114" dirty="0">
                <a:solidFill>
                  <a:srgbClr val="00395D"/>
                </a:solidFill>
                <a:latin typeface="Larken" pitchFamily="2" charset="77"/>
                <a:cs typeface="Arial"/>
              </a:rPr>
              <a:t>Spanish,</a:t>
            </a:r>
            <a:r>
              <a:rPr sz="1400" spc="-6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4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English</a:t>
            </a:r>
            <a:endParaRPr sz="1400">
              <a:latin typeface="Larken" pitchFamily="2" charset="77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18798" y="1297000"/>
            <a:ext cx="4506595" cy="5994400"/>
          </a:xfrm>
          <a:prstGeom prst="rect">
            <a:avLst/>
          </a:prstGeom>
        </p:spPr>
        <p:txBody>
          <a:bodyPr vert="horz" wrap="square" lIns="0" tIns="2070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30"/>
              </a:spcBef>
            </a:pPr>
            <a:r>
              <a:rPr sz="2400" b="1" spc="-10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Our</a:t>
            </a:r>
            <a:r>
              <a:rPr sz="2400" b="1" spc="-95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 </a:t>
            </a:r>
            <a:r>
              <a:rPr sz="2400" b="1" spc="-35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CSR</a:t>
            </a:r>
            <a:r>
              <a:rPr sz="2400" b="1" spc="-95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 </a:t>
            </a:r>
            <a:r>
              <a:rPr sz="2400" b="1" spc="-10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Posters</a:t>
            </a:r>
            <a:endParaRPr sz="2400" dirty="0">
              <a:latin typeface="Larken" pitchFamily="2" charset="77"/>
              <a:cs typeface="Larken"/>
            </a:endParaRPr>
          </a:p>
          <a:p>
            <a:pPr marL="131445" marR="123825" algn="ctr">
              <a:lnSpc>
                <a:spcPct val="100000"/>
              </a:lnSpc>
              <a:spcBef>
                <a:spcPts val="950"/>
              </a:spcBef>
            </a:pP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Every</a:t>
            </a:r>
            <a:r>
              <a:rPr sz="15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three</a:t>
            </a:r>
            <a:r>
              <a:rPr sz="15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months,</a:t>
            </a:r>
            <a:r>
              <a:rPr sz="15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a</a:t>
            </a:r>
            <a:r>
              <a:rPr sz="15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new</a:t>
            </a:r>
            <a:r>
              <a:rPr sz="15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poster</a:t>
            </a:r>
            <a:r>
              <a:rPr sz="15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is</a:t>
            </a:r>
            <a:r>
              <a:rPr sz="15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displayed</a:t>
            </a:r>
            <a:r>
              <a:rPr sz="1500" spc="5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in</a:t>
            </a:r>
            <a:r>
              <a:rPr sz="15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your</a:t>
            </a:r>
            <a:r>
              <a:rPr sz="15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entity</a:t>
            </a:r>
            <a:r>
              <a:rPr sz="15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90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5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highlight</a:t>
            </a:r>
            <a:r>
              <a:rPr sz="15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a</a:t>
            </a:r>
            <a:r>
              <a:rPr sz="15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concrete</a:t>
            </a:r>
            <a:r>
              <a:rPr sz="15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-165" dirty="0">
                <a:solidFill>
                  <a:srgbClr val="00395D"/>
                </a:solidFill>
                <a:latin typeface="Larken" pitchFamily="2" charset="77"/>
                <a:cs typeface="Arial"/>
              </a:rPr>
              <a:t>CSR</a:t>
            </a:r>
            <a:r>
              <a:rPr sz="15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action </a:t>
            </a:r>
            <a:r>
              <a:rPr sz="15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implemented</a:t>
            </a:r>
            <a:r>
              <a:rPr sz="1500" spc="-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within</a:t>
            </a:r>
            <a:r>
              <a:rPr sz="15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500" spc="-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Group.</a:t>
            </a: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405"/>
              </a:spcBef>
            </a:pPr>
            <a:endParaRPr sz="1500" dirty="0">
              <a:latin typeface="Larken" pitchFamily="2" charset="77"/>
              <a:cs typeface="Arial"/>
            </a:endParaRPr>
          </a:p>
          <a:p>
            <a:pPr marL="1080770">
              <a:lnSpc>
                <a:spcPct val="100000"/>
              </a:lnSpc>
            </a:pPr>
            <a:r>
              <a:rPr sz="1400" spc="-100" dirty="0">
                <a:solidFill>
                  <a:srgbClr val="00395D"/>
                </a:solidFill>
                <a:latin typeface="Larken" pitchFamily="2" charset="77"/>
                <a:cs typeface="Arial"/>
              </a:rPr>
              <a:t>Available</a:t>
            </a:r>
            <a:r>
              <a:rPr sz="1400" spc="-6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400" spc="-45" dirty="0">
                <a:solidFill>
                  <a:srgbClr val="00395D"/>
                </a:solidFill>
                <a:latin typeface="Larken" pitchFamily="2" charset="77"/>
                <a:cs typeface="Arial"/>
              </a:rPr>
              <a:t>in:</a:t>
            </a:r>
            <a:r>
              <a:rPr sz="1400" spc="-6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400" spc="-114" dirty="0">
                <a:solidFill>
                  <a:srgbClr val="00395D"/>
                </a:solidFill>
                <a:latin typeface="Larken" pitchFamily="2" charset="77"/>
                <a:cs typeface="Arial"/>
              </a:rPr>
              <a:t>French,</a:t>
            </a:r>
            <a:r>
              <a:rPr sz="1400" spc="-6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400" spc="-114" dirty="0">
                <a:solidFill>
                  <a:srgbClr val="00395D"/>
                </a:solidFill>
                <a:latin typeface="Larken" pitchFamily="2" charset="77"/>
                <a:cs typeface="Arial"/>
              </a:rPr>
              <a:t>Spanish,</a:t>
            </a:r>
            <a:r>
              <a:rPr sz="1400" spc="-6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4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English</a:t>
            </a:r>
            <a:endParaRPr sz="1400" dirty="0">
              <a:latin typeface="Larken" pitchFamily="2" charset="77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77603" y="1297000"/>
            <a:ext cx="4506595" cy="5994400"/>
          </a:xfrm>
          <a:prstGeom prst="rect">
            <a:avLst/>
          </a:prstGeom>
        </p:spPr>
        <p:txBody>
          <a:bodyPr vert="horz" wrap="square" lIns="0" tIns="311150" rIns="0" bIns="0" rtlCol="0">
            <a:spAutoFit/>
          </a:bodyPr>
          <a:lstStyle/>
          <a:p>
            <a:pPr marL="561340" marR="556895" indent="2540" algn="ctr">
              <a:lnSpc>
                <a:spcPct val="79200"/>
              </a:lnSpc>
              <a:spcBef>
                <a:spcPts val="2450"/>
              </a:spcBef>
            </a:pPr>
            <a:r>
              <a:rPr sz="2400" b="1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The</a:t>
            </a:r>
            <a:r>
              <a:rPr sz="2400" b="1" spc="-110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 </a:t>
            </a:r>
            <a:r>
              <a:rPr sz="2400" b="1" spc="-20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Saur</a:t>
            </a:r>
            <a:r>
              <a:rPr sz="2400" b="1" spc="-105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 </a:t>
            </a:r>
            <a:r>
              <a:rPr sz="2400" b="1" spc="-10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Solidarity </a:t>
            </a:r>
            <a:r>
              <a:rPr sz="2400" b="1" spc="-45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Endowment</a:t>
            </a:r>
            <a:r>
              <a:rPr sz="2400" b="1" spc="-90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 </a:t>
            </a:r>
            <a:r>
              <a:rPr sz="2400" b="1" spc="-45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Fund</a:t>
            </a:r>
            <a:r>
              <a:rPr sz="2400" b="1" spc="-65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 </a:t>
            </a:r>
            <a:r>
              <a:rPr sz="2400" b="1" spc="-10" dirty="0">
                <a:solidFill>
                  <a:srgbClr val="00395D"/>
                </a:solidFill>
                <a:latin typeface="Larken Bold" pitchFamily="2" charset="77"/>
                <a:cs typeface="Larken Bold"/>
              </a:rPr>
              <a:t>Report</a:t>
            </a:r>
            <a:endParaRPr sz="2400">
              <a:latin typeface="Larken" pitchFamily="2" charset="77"/>
              <a:cs typeface="Larken"/>
            </a:endParaRPr>
          </a:p>
          <a:p>
            <a:pPr marL="953769" marR="946150" indent="-635" algn="ctr">
              <a:lnSpc>
                <a:spcPct val="100000"/>
              </a:lnSpc>
              <a:spcBef>
                <a:spcPts val="950"/>
              </a:spcBef>
            </a:pP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Discover</a:t>
            </a:r>
            <a:r>
              <a:rPr sz="15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5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10</a:t>
            </a:r>
            <a:r>
              <a:rPr sz="15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projects</a:t>
            </a:r>
            <a:r>
              <a:rPr sz="15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-25" dirty="0">
                <a:solidFill>
                  <a:srgbClr val="00395D"/>
                </a:solidFill>
                <a:latin typeface="Larken" pitchFamily="2" charset="77"/>
                <a:cs typeface="Arial"/>
              </a:rPr>
              <a:t>led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by</a:t>
            </a:r>
            <a:r>
              <a:rPr sz="1500" spc="9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employees</a:t>
            </a:r>
            <a:r>
              <a:rPr sz="15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5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supported 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by</a:t>
            </a:r>
            <a:r>
              <a:rPr sz="15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endowment</a:t>
            </a:r>
            <a:r>
              <a:rPr sz="15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5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fund.</a:t>
            </a: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630"/>
              </a:spcBef>
            </a:pPr>
            <a:endParaRPr sz="1500">
              <a:latin typeface="Larken" pitchFamily="2" charset="77"/>
              <a:cs typeface="Arial"/>
            </a:endParaRPr>
          </a:p>
          <a:p>
            <a:pPr marL="179705" algn="ctr">
              <a:lnSpc>
                <a:spcPct val="100000"/>
              </a:lnSpc>
            </a:pPr>
            <a:r>
              <a:rPr sz="1400" spc="-100" dirty="0">
                <a:solidFill>
                  <a:srgbClr val="00395D"/>
                </a:solidFill>
                <a:latin typeface="Larken" pitchFamily="2" charset="77"/>
                <a:cs typeface="Arial"/>
              </a:rPr>
              <a:t>Available</a:t>
            </a:r>
            <a:r>
              <a:rPr sz="1400" spc="-6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400" spc="-45" dirty="0">
                <a:solidFill>
                  <a:srgbClr val="00395D"/>
                </a:solidFill>
                <a:latin typeface="Larken" pitchFamily="2" charset="77"/>
                <a:cs typeface="Arial"/>
              </a:rPr>
              <a:t>in:</a:t>
            </a:r>
            <a:r>
              <a:rPr sz="1400" spc="-6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400" spc="-114" dirty="0">
                <a:solidFill>
                  <a:srgbClr val="00395D"/>
                </a:solidFill>
                <a:latin typeface="Larken" pitchFamily="2" charset="77"/>
                <a:cs typeface="Arial"/>
              </a:rPr>
              <a:t>French,</a:t>
            </a:r>
            <a:r>
              <a:rPr sz="1400" spc="-6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4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English</a:t>
            </a:r>
            <a:endParaRPr sz="1400">
              <a:latin typeface="Larken" pitchFamily="2" charset="77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547" y="3168005"/>
            <a:ext cx="2477305" cy="322091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248" y="3168005"/>
            <a:ext cx="2277503" cy="322091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600" y="3720996"/>
            <a:ext cx="3762399" cy="2114936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7184128" y="7636391"/>
            <a:ext cx="200025" cy="20774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>
                <a:latin typeface="Larken" pitchFamily="2" charset="77"/>
              </a:rPr>
              <a:t>10</a:t>
            </a:fld>
            <a:endParaRPr spc="-25" dirty="0">
              <a:latin typeface="Larken" pitchFamily="2" charset="77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1690351" y="7670147"/>
            <a:ext cx="1923422" cy="1686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0" dirty="0">
                <a:latin typeface="Larken" pitchFamily="2" charset="77"/>
              </a:rPr>
              <a:t>Saur_Sustainability</a:t>
            </a:r>
            <a:r>
              <a:rPr spc="-30" dirty="0">
                <a:latin typeface="Larken" pitchFamily="2" charset="77"/>
              </a:rPr>
              <a:t> </a:t>
            </a:r>
            <a:r>
              <a:rPr spc="-10" dirty="0">
                <a:latin typeface="Larken" pitchFamily="2" charset="77"/>
              </a:rPr>
              <a:t>Roadmap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544040" cy="8172450"/>
          </a:xfrm>
          <a:custGeom>
            <a:avLst/>
            <a:gdLst/>
            <a:ahLst/>
            <a:cxnLst/>
            <a:rect l="l" t="t" r="r" b="b"/>
            <a:pathLst>
              <a:path w="14544040" h="8172450">
                <a:moveTo>
                  <a:pt x="14544001" y="0"/>
                </a:moveTo>
                <a:lnTo>
                  <a:pt x="0" y="0"/>
                </a:lnTo>
                <a:lnTo>
                  <a:pt x="0" y="8172005"/>
                </a:lnTo>
                <a:lnTo>
                  <a:pt x="14544001" y="8172005"/>
                </a:lnTo>
                <a:lnTo>
                  <a:pt x="14544001" y="0"/>
                </a:lnTo>
                <a:close/>
              </a:path>
            </a:pathLst>
          </a:custGeom>
          <a:solidFill>
            <a:srgbClr val="003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7300" y="7507205"/>
            <a:ext cx="205232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30" dirty="0">
                <a:solidFill>
                  <a:srgbClr val="FFFFFF"/>
                </a:solidFill>
                <a:latin typeface="Larken Bold"/>
                <a:cs typeface="Larken Bold"/>
              </a:rPr>
              <a:t>#mission</a:t>
            </a:r>
            <a:r>
              <a:rPr sz="2300" b="1" spc="-15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300" b="1" spc="-20" dirty="0">
                <a:solidFill>
                  <a:srgbClr val="FFFFFF"/>
                </a:solidFill>
                <a:latin typeface="Larken Bold"/>
                <a:cs typeface="Larken Bold"/>
              </a:rPr>
              <a:t>water</a:t>
            </a:r>
            <a:endParaRPr sz="2300">
              <a:latin typeface="Larken"/>
              <a:cs typeface="Larke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320002" y="6703011"/>
            <a:ext cx="849630" cy="1094105"/>
          </a:xfrm>
          <a:custGeom>
            <a:avLst/>
            <a:gdLst/>
            <a:ahLst/>
            <a:cxnLst/>
            <a:rect l="l" t="t" r="r" b="b"/>
            <a:pathLst>
              <a:path w="849630" h="1094104">
                <a:moveTo>
                  <a:pt x="277329" y="307543"/>
                </a:moveTo>
                <a:lnTo>
                  <a:pt x="287761" y="336854"/>
                </a:lnTo>
                <a:lnTo>
                  <a:pt x="307178" y="360352"/>
                </a:lnTo>
                <a:lnTo>
                  <a:pt x="333533" y="375969"/>
                </a:lnTo>
                <a:lnTo>
                  <a:pt x="364782" y="381635"/>
                </a:lnTo>
                <a:lnTo>
                  <a:pt x="477532" y="381635"/>
                </a:lnTo>
                <a:lnTo>
                  <a:pt x="500974" y="383175"/>
                </a:lnTo>
                <a:lnTo>
                  <a:pt x="523490" y="387664"/>
                </a:lnTo>
                <a:lnTo>
                  <a:pt x="544887" y="394900"/>
                </a:lnTo>
                <a:lnTo>
                  <a:pt x="564972" y="404685"/>
                </a:lnTo>
                <a:lnTo>
                  <a:pt x="554545" y="375383"/>
                </a:lnTo>
                <a:lnTo>
                  <a:pt x="535130" y="351893"/>
                </a:lnTo>
                <a:lnTo>
                  <a:pt x="508775" y="336282"/>
                </a:lnTo>
                <a:lnTo>
                  <a:pt x="477532" y="330619"/>
                </a:lnTo>
                <a:lnTo>
                  <a:pt x="364782" y="330619"/>
                </a:lnTo>
                <a:lnTo>
                  <a:pt x="341330" y="329076"/>
                </a:lnTo>
                <a:lnTo>
                  <a:pt x="318808" y="324581"/>
                </a:lnTo>
                <a:lnTo>
                  <a:pt x="297409" y="317337"/>
                </a:lnTo>
                <a:lnTo>
                  <a:pt x="277329" y="307543"/>
                </a:lnTo>
                <a:close/>
              </a:path>
              <a:path w="849630" h="1094104">
                <a:moveTo>
                  <a:pt x="277329" y="434073"/>
                </a:moveTo>
                <a:lnTo>
                  <a:pt x="287761" y="463384"/>
                </a:lnTo>
                <a:lnTo>
                  <a:pt x="307178" y="486883"/>
                </a:lnTo>
                <a:lnTo>
                  <a:pt x="333533" y="502499"/>
                </a:lnTo>
                <a:lnTo>
                  <a:pt x="364782" y="508165"/>
                </a:lnTo>
                <a:lnTo>
                  <a:pt x="477532" y="508165"/>
                </a:lnTo>
                <a:lnTo>
                  <a:pt x="508775" y="502499"/>
                </a:lnTo>
                <a:lnTo>
                  <a:pt x="535130" y="486883"/>
                </a:lnTo>
                <a:lnTo>
                  <a:pt x="554545" y="463384"/>
                </a:lnTo>
                <a:lnTo>
                  <a:pt x="556768" y="457136"/>
                </a:lnTo>
                <a:lnTo>
                  <a:pt x="364782" y="457136"/>
                </a:lnTo>
                <a:lnTo>
                  <a:pt x="341330" y="455595"/>
                </a:lnTo>
                <a:lnTo>
                  <a:pt x="318808" y="451105"/>
                </a:lnTo>
                <a:lnTo>
                  <a:pt x="297409" y="443865"/>
                </a:lnTo>
                <a:lnTo>
                  <a:pt x="277329" y="434073"/>
                </a:lnTo>
                <a:close/>
              </a:path>
              <a:path w="849630" h="1094104">
                <a:moveTo>
                  <a:pt x="564972" y="434073"/>
                </a:moveTo>
                <a:lnTo>
                  <a:pt x="544887" y="443865"/>
                </a:lnTo>
                <a:lnTo>
                  <a:pt x="523490" y="451105"/>
                </a:lnTo>
                <a:lnTo>
                  <a:pt x="500974" y="455595"/>
                </a:lnTo>
                <a:lnTo>
                  <a:pt x="477532" y="457136"/>
                </a:lnTo>
                <a:lnTo>
                  <a:pt x="556768" y="457136"/>
                </a:lnTo>
                <a:lnTo>
                  <a:pt x="564972" y="434073"/>
                </a:lnTo>
                <a:close/>
              </a:path>
              <a:path w="849630" h="1094104">
                <a:moveTo>
                  <a:pt x="477519" y="204089"/>
                </a:moveTo>
                <a:lnTo>
                  <a:pt x="364782" y="204089"/>
                </a:lnTo>
                <a:lnTo>
                  <a:pt x="333533" y="209753"/>
                </a:lnTo>
                <a:lnTo>
                  <a:pt x="307178" y="225367"/>
                </a:lnTo>
                <a:lnTo>
                  <a:pt x="287761" y="248858"/>
                </a:lnTo>
                <a:lnTo>
                  <a:pt x="277329" y="278155"/>
                </a:lnTo>
                <a:lnTo>
                  <a:pt x="297414" y="268370"/>
                </a:lnTo>
                <a:lnTo>
                  <a:pt x="318812" y="261134"/>
                </a:lnTo>
                <a:lnTo>
                  <a:pt x="341332" y="256645"/>
                </a:lnTo>
                <a:lnTo>
                  <a:pt x="364782" y="255104"/>
                </a:lnTo>
                <a:lnTo>
                  <a:pt x="556764" y="255104"/>
                </a:lnTo>
                <a:lnTo>
                  <a:pt x="554540" y="248858"/>
                </a:lnTo>
                <a:lnTo>
                  <a:pt x="535124" y="225367"/>
                </a:lnTo>
                <a:lnTo>
                  <a:pt x="508768" y="209753"/>
                </a:lnTo>
                <a:lnTo>
                  <a:pt x="477519" y="204089"/>
                </a:lnTo>
                <a:close/>
              </a:path>
              <a:path w="849630" h="1094104">
                <a:moveTo>
                  <a:pt x="556764" y="255104"/>
                </a:moveTo>
                <a:lnTo>
                  <a:pt x="477519" y="255104"/>
                </a:lnTo>
                <a:lnTo>
                  <a:pt x="500976" y="256645"/>
                </a:lnTo>
                <a:lnTo>
                  <a:pt x="523498" y="261134"/>
                </a:lnTo>
                <a:lnTo>
                  <a:pt x="544894" y="268370"/>
                </a:lnTo>
                <a:lnTo>
                  <a:pt x="564972" y="278155"/>
                </a:lnTo>
                <a:lnTo>
                  <a:pt x="556764" y="255104"/>
                </a:lnTo>
                <a:close/>
              </a:path>
              <a:path w="849630" h="1094104">
                <a:moveTo>
                  <a:pt x="117335" y="618261"/>
                </a:moveTo>
                <a:lnTo>
                  <a:pt x="157535" y="649808"/>
                </a:lnTo>
                <a:lnTo>
                  <a:pt x="202097" y="675392"/>
                </a:lnTo>
                <a:lnTo>
                  <a:pt x="250417" y="694411"/>
                </a:lnTo>
                <a:lnTo>
                  <a:pt x="301891" y="706264"/>
                </a:lnTo>
                <a:lnTo>
                  <a:pt x="355917" y="710349"/>
                </a:lnTo>
                <a:lnTo>
                  <a:pt x="486371" y="710349"/>
                </a:lnTo>
                <a:lnTo>
                  <a:pt x="540403" y="706264"/>
                </a:lnTo>
                <a:lnTo>
                  <a:pt x="591883" y="694411"/>
                </a:lnTo>
                <a:lnTo>
                  <a:pt x="640206" y="675392"/>
                </a:lnTo>
                <a:lnTo>
                  <a:pt x="668181" y="659333"/>
                </a:lnTo>
                <a:lnTo>
                  <a:pt x="355917" y="659333"/>
                </a:lnTo>
                <a:lnTo>
                  <a:pt x="306129" y="657614"/>
                </a:lnTo>
                <a:lnTo>
                  <a:pt x="257260" y="652534"/>
                </a:lnTo>
                <a:lnTo>
                  <a:pt x="209426" y="644207"/>
                </a:lnTo>
                <a:lnTo>
                  <a:pt x="162746" y="632744"/>
                </a:lnTo>
                <a:lnTo>
                  <a:pt x="117335" y="618261"/>
                </a:lnTo>
                <a:close/>
              </a:path>
              <a:path w="849630" h="1094104">
                <a:moveTo>
                  <a:pt x="724979" y="618261"/>
                </a:moveTo>
                <a:lnTo>
                  <a:pt x="679559" y="632744"/>
                </a:lnTo>
                <a:lnTo>
                  <a:pt x="632878" y="644207"/>
                </a:lnTo>
                <a:lnTo>
                  <a:pt x="585047" y="652534"/>
                </a:lnTo>
                <a:lnTo>
                  <a:pt x="536174" y="657614"/>
                </a:lnTo>
                <a:lnTo>
                  <a:pt x="486371" y="659333"/>
                </a:lnTo>
                <a:lnTo>
                  <a:pt x="668181" y="659333"/>
                </a:lnTo>
                <a:lnTo>
                  <a:pt x="684773" y="649808"/>
                </a:lnTo>
                <a:lnTo>
                  <a:pt x="724979" y="618261"/>
                </a:lnTo>
                <a:close/>
              </a:path>
              <a:path w="849630" h="1094104">
                <a:moveTo>
                  <a:pt x="486422" y="0"/>
                </a:moveTo>
                <a:lnTo>
                  <a:pt x="355930" y="0"/>
                </a:lnTo>
                <a:lnTo>
                  <a:pt x="301898" y="4083"/>
                </a:lnTo>
                <a:lnTo>
                  <a:pt x="250419" y="15933"/>
                </a:lnTo>
                <a:lnTo>
                  <a:pt x="202097" y="34951"/>
                </a:lnTo>
                <a:lnTo>
                  <a:pt x="157535" y="60535"/>
                </a:lnTo>
                <a:lnTo>
                  <a:pt x="117335" y="92087"/>
                </a:lnTo>
                <a:lnTo>
                  <a:pt x="162749" y="77604"/>
                </a:lnTo>
                <a:lnTo>
                  <a:pt x="209429" y="66141"/>
                </a:lnTo>
                <a:lnTo>
                  <a:pt x="257261" y="57814"/>
                </a:lnTo>
                <a:lnTo>
                  <a:pt x="306132" y="52734"/>
                </a:lnTo>
                <a:lnTo>
                  <a:pt x="355930" y="51015"/>
                </a:lnTo>
                <a:lnTo>
                  <a:pt x="668230" y="51015"/>
                </a:lnTo>
                <a:lnTo>
                  <a:pt x="640249" y="34951"/>
                </a:lnTo>
                <a:lnTo>
                  <a:pt x="591929" y="15933"/>
                </a:lnTo>
                <a:lnTo>
                  <a:pt x="540453" y="4083"/>
                </a:lnTo>
                <a:lnTo>
                  <a:pt x="486422" y="0"/>
                </a:lnTo>
                <a:close/>
              </a:path>
              <a:path w="849630" h="1094104">
                <a:moveTo>
                  <a:pt x="668230" y="51015"/>
                </a:moveTo>
                <a:lnTo>
                  <a:pt x="486422" y="51015"/>
                </a:lnTo>
                <a:lnTo>
                  <a:pt x="536220" y="52734"/>
                </a:lnTo>
                <a:lnTo>
                  <a:pt x="585091" y="57814"/>
                </a:lnTo>
                <a:lnTo>
                  <a:pt x="632923" y="66141"/>
                </a:lnTo>
                <a:lnTo>
                  <a:pt x="679602" y="77604"/>
                </a:lnTo>
                <a:lnTo>
                  <a:pt x="725017" y="92087"/>
                </a:lnTo>
                <a:lnTo>
                  <a:pt x="684812" y="60535"/>
                </a:lnTo>
                <a:lnTo>
                  <a:pt x="668230" y="51015"/>
                </a:lnTo>
                <a:close/>
              </a:path>
              <a:path w="849630" h="1094104">
                <a:moveTo>
                  <a:pt x="477519" y="102031"/>
                </a:moveTo>
                <a:lnTo>
                  <a:pt x="364782" y="102031"/>
                </a:lnTo>
                <a:lnTo>
                  <a:pt x="320152" y="107700"/>
                </a:lnTo>
                <a:lnTo>
                  <a:pt x="279709" y="123750"/>
                </a:lnTo>
                <a:lnTo>
                  <a:pt x="244865" y="148746"/>
                </a:lnTo>
                <a:lnTo>
                  <a:pt x="217030" y="181254"/>
                </a:lnTo>
                <a:lnTo>
                  <a:pt x="249791" y="169198"/>
                </a:lnTo>
                <a:lnTo>
                  <a:pt x="283981" y="160356"/>
                </a:lnTo>
                <a:lnTo>
                  <a:pt x="319414" y="154915"/>
                </a:lnTo>
                <a:lnTo>
                  <a:pt x="355904" y="153060"/>
                </a:lnTo>
                <a:lnTo>
                  <a:pt x="601128" y="153060"/>
                </a:lnTo>
                <a:lnTo>
                  <a:pt x="597434" y="148746"/>
                </a:lnTo>
                <a:lnTo>
                  <a:pt x="562596" y="123750"/>
                </a:lnTo>
                <a:lnTo>
                  <a:pt x="522155" y="107700"/>
                </a:lnTo>
                <a:lnTo>
                  <a:pt x="477519" y="102031"/>
                </a:lnTo>
                <a:close/>
              </a:path>
              <a:path w="849630" h="1094104">
                <a:moveTo>
                  <a:pt x="601128" y="153060"/>
                </a:moveTo>
                <a:lnTo>
                  <a:pt x="486448" y="153060"/>
                </a:lnTo>
                <a:lnTo>
                  <a:pt x="522930" y="154915"/>
                </a:lnTo>
                <a:lnTo>
                  <a:pt x="558354" y="160356"/>
                </a:lnTo>
                <a:lnTo>
                  <a:pt x="592533" y="169198"/>
                </a:lnTo>
                <a:lnTo>
                  <a:pt x="625293" y="181254"/>
                </a:lnTo>
                <a:lnTo>
                  <a:pt x="601128" y="153060"/>
                </a:lnTo>
                <a:close/>
              </a:path>
              <a:path w="849630" h="1094104">
                <a:moveTo>
                  <a:pt x="217099" y="531012"/>
                </a:moveTo>
                <a:lnTo>
                  <a:pt x="244902" y="563516"/>
                </a:lnTo>
                <a:lnTo>
                  <a:pt x="279751" y="588503"/>
                </a:lnTo>
                <a:lnTo>
                  <a:pt x="320190" y="604544"/>
                </a:lnTo>
                <a:lnTo>
                  <a:pt x="364782" y="610209"/>
                </a:lnTo>
                <a:lnTo>
                  <a:pt x="477532" y="610209"/>
                </a:lnTo>
                <a:lnTo>
                  <a:pt x="522153" y="604544"/>
                </a:lnTo>
                <a:lnTo>
                  <a:pt x="562587" y="588503"/>
                </a:lnTo>
                <a:lnTo>
                  <a:pt x="597426" y="563516"/>
                </a:lnTo>
                <a:lnTo>
                  <a:pt x="601138" y="559181"/>
                </a:lnTo>
                <a:lnTo>
                  <a:pt x="355917" y="559181"/>
                </a:lnTo>
                <a:lnTo>
                  <a:pt x="319464" y="557328"/>
                </a:lnTo>
                <a:lnTo>
                  <a:pt x="284039" y="551892"/>
                </a:lnTo>
                <a:lnTo>
                  <a:pt x="249859" y="543059"/>
                </a:lnTo>
                <a:lnTo>
                  <a:pt x="217099" y="531012"/>
                </a:lnTo>
                <a:close/>
              </a:path>
              <a:path w="849630" h="1094104">
                <a:moveTo>
                  <a:pt x="625259" y="531012"/>
                </a:moveTo>
                <a:lnTo>
                  <a:pt x="592509" y="543059"/>
                </a:lnTo>
                <a:lnTo>
                  <a:pt x="558334" y="551892"/>
                </a:lnTo>
                <a:lnTo>
                  <a:pt x="522919" y="557328"/>
                </a:lnTo>
                <a:lnTo>
                  <a:pt x="486448" y="559181"/>
                </a:lnTo>
                <a:lnTo>
                  <a:pt x="601138" y="559181"/>
                </a:lnTo>
                <a:lnTo>
                  <a:pt x="625259" y="531012"/>
                </a:lnTo>
                <a:close/>
              </a:path>
              <a:path w="849630" h="1094104">
                <a:moveTo>
                  <a:pt x="5930" y="1015034"/>
                </a:moveTo>
                <a:lnTo>
                  <a:pt x="4102" y="1015034"/>
                </a:lnTo>
                <a:lnTo>
                  <a:pt x="4102" y="1073200"/>
                </a:lnTo>
                <a:lnTo>
                  <a:pt x="29434" y="1082537"/>
                </a:lnTo>
                <a:lnTo>
                  <a:pt x="52722" y="1088888"/>
                </a:lnTo>
                <a:lnTo>
                  <a:pt x="73626" y="1092510"/>
                </a:lnTo>
                <a:lnTo>
                  <a:pt x="91808" y="1093660"/>
                </a:lnTo>
                <a:lnTo>
                  <a:pt x="124689" y="1089393"/>
                </a:lnTo>
                <a:lnTo>
                  <a:pt x="152712" y="1076223"/>
                </a:lnTo>
                <a:lnTo>
                  <a:pt x="153347" y="1075486"/>
                </a:lnTo>
                <a:lnTo>
                  <a:pt x="95453" y="1075486"/>
                </a:lnTo>
                <a:lnTo>
                  <a:pt x="70597" y="1069813"/>
                </a:lnTo>
                <a:lnTo>
                  <a:pt x="47277" y="1055319"/>
                </a:lnTo>
                <a:lnTo>
                  <a:pt x="25664" y="1035796"/>
                </a:lnTo>
                <a:lnTo>
                  <a:pt x="5930" y="1015034"/>
                </a:lnTo>
                <a:close/>
              </a:path>
              <a:path w="849630" h="1094104">
                <a:moveTo>
                  <a:pt x="90449" y="859155"/>
                </a:moveTo>
                <a:lnTo>
                  <a:pt x="53883" y="863720"/>
                </a:lnTo>
                <a:lnTo>
                  <a:pt x="25284" y="876935"/>
                </a:lnTo>
                <a:lnTo>
                  <a:pt x="6654" y="898074"/>
                </a:lnTo>
                <a:lnTo>
                  <a:pt x="0" y="926414"/>
                </a:lnTo>
                <a:lnTo>
                  <a:pt x="5134" y="951078"/>
                </a:lnTo>
                <a:lnTo>
                  <a:pt x="19942" y="970670"/>
                </a:lnTo>
                <a:lnTo>
                  <a:pt x="43526" y="986428"/>
                </a:lnTo>
                <a:lnTo>
                  <a:pt x="74993" y="999591"/>
                </a:lnTo>
                <a:lnTo>
                  <a:pt x="99948" y="1008583"/>
                </a:lnTo>
                <a:lnTo>
                  <a:pt x="118505" y="1017658"/>
                </a:lnTo>
                <a:lnTo>
                  <a:pt x="130073" y="1028604"/>
                </a:lnTo>
                <a:lnTo>
                  <a:pt x="134061" y="1043203"/>
                </a:lnTo>
                <a:lnTo>
                  <a:pt x="130712" y="1057457"/>
                </a:lnTo>
                <a:lnTo>
                  <a:pt x="121915" y="1067531"/>
                </a:lnTo>
                <a:lnTo>
                  <a:pt x="109538" y="1073512"/>
                </a:lnTo>
                <a:lnTo>
                  <a:pt x="95453" y="1075486"/>
                </a:lnTo>
                <a:lnTo>
                  <a:pt x="153347" y="1075486"/>
                </a:lnTo>
                <a:lnTo>
                  <a:pt x="172212" y="1053594"/>
                </a:lnTo>
                <a:lnTo>
                  <a:pt x="179527" y="1020953"/>
                </a:lnTo>
                <a:lnTo>
                  <a:pt x="175601" y="997560"/>
                </a:lnTo>
                <a:lnTo>
                  <a:pt x="163110" y="978003"/>
                </a:lnTo>
                <a:lnTo>
                  <a:pt x="140988" y="961515"/>
                </a:lnTo>
                <a:lnTo>
                  <a:pt x="108165" y="947331"/>
                </a:lnTo>
                <a:lnTo>
                  <a:pt x="83579" y="938751"/>
                </a:lnTo>
                <a:lnTo>
                  <a:pt x="64481" y="930168"/>
                </a:lnTo>
                <a:lnTo>
                  <a:pt x="52112" y="919711"/>
                </a:lnTo>
                <a:lnTo>
                  <a:pt x="47713" y="905510"/>
                </a:lnTo>
                <a:lnTo>
                  <a:pt x="50862" y="892918"/>
                </a:lnTo>
                <a:lnTo>
                  <a:pt x="59255" y="883815"/>
                </a:lnTo>
                <a:lnTo>
                  <a:pt x="71309" y="878288"/>
                </a:lnTo>
                <a:lnTo>
                  <a:pt x="85445" y="876427"/>
                </a:lnTo>
                <a:lnTo>
                  <a:pt x="169207" y="876427"/>
                </a:lnTo>
                <a:lnTo>
                  <a:pt x="148604" y="868745"/>
                </a:lnTo>
                <a:lnTo>
                  <a:pt x="127369" y="863247"/>
                </a:lnTo>
                <a:lnTo>
                  <a:pt x="107670" y="860135"/>
                </a:lnTo>
                <a:lnTo>
                  <a:pt x="90449" y="859155"/>
                </a:lnTo>
                <a:close/>
              </a:path>
              <a:path w="849630" h="1094104">
                <a:moveTo>
                  <a:pt x="169207" y="876427"/>
                </a:moveTo>
                <a:lnTo>
                  <a:pt x="85445" y="876427"/>
                </a:lnTo>
                <a:lnTo>
                  <a:pt x="108088" y="881136"/>
                </a:lnTo>
                <a:lnTo>
                  <a:pt x="129582" y="893646"/>
                </a:lnTo>
                <a:lnTo>
                  <a:pt x="149798" y="911526"/>
                </a:lnTo>
                <a:lnTo>
                  <a:pt x="168605" y="932345"/>
                </a:lnTo>
                <a:lnTo>
                  <a:pt x="170433" y="932345"/>
                </a:lnTo>
                <a:lnTo>
                  <a:pt x="170433" y="876935"/>
                </a:lnTo>
                <a:lnTo>
                  <a:pt x="170570" y="876935"/>
                </a:lnTo>
                <a:lnTo>
                  <a:pt x="169207" y="876427"/>
                </a:lnTo>
                <a:close/>
              </a:path>
              <a:path w="849630" h="1094104">
                <a:moveTo>
                  <a:pt x="303309" y="948012"/>
                </a:moveTo>
                <a:lnTo>
                  <a:pt x="263143" y="954125"/>
                </a:lnTo>
                <a:lnTo>
                  <a:pt x="218500" y="978625"/>
                </a:lnTo>
                <a:lnTo>
                  <a:pt x="201802" y="1023213"/>
                </a:lnTo>
                <a:lnTo>
                  <a:pt x="205508" y="1043203"/>
                </a:lnTo>
                <a:lnTo>
                  <a:pt x="206647" y="1049175"/>
                </a:lnTo>
                <a:lnTo>
                  <a:pt x="220772" y="1071500"/>
                </a:lnTo>
                <a:lnTo>
                  <a:pt x="243974" y="1087251"/>
                </a:lnTo>
                <a:lnTo>
                  <a:pt x="275869" y="1093203"/>
                </a:lnTo>
                <a:lnTo>
                  <a:pt x="299183" y="1090224"/>
                </a:lnTo>
                <a:lnTo>
                  <a:pt x="318195" y="1082305"/>
                </a:lnTo>
                <a:lnTo>
                  <a:pt x="333201" y="1070973"/>
                </a:lnTo>
                <a:lnTo>
                  <a:pt x="340613" y="1062304"/>
                </a:lnTo>
                <a:lnTo>
                  <a:pt x="305409" y="1062304"/>
                </a:lnTo>
                <a:lnTo>
                  <a:pt x="288049" y="1058829"/>
                </a:lnTo>
                <a:lnTo>
                  <a:pt x="274224" y="1049175"/>
                </a:lnTo>
                <a:lnTo>
                  <a:pt x="265086" y="1034497"/>
                </a:lnTo>
                <a:lnTo>
                  <a:pt x="261785" y="1015949"/>
                </a:lnTo>
                <a:lnTo>
                  <a:pt x="266111" y="995861"/>
                </a:lnTo>
                <a:lnTo>
                  <a:pt x="279001" y="979989"/>
                </a:lnTo>
                <a:lnTo>
                  <a:pt x="300323" y="970507"/>
                </a:lnTo>
                <a:lnTo>
                  <a:pt x="329945" y="969594"/>
                </a:lnTo>
                <a:lnTo>
                  <a:pt x="330873" y="967778"/>
                </a:lnTo>
                <a:lnTo>
                  <a:pt x="315609" y="954125"/>
                </a:lnTo>
                <a:lnTo>
                  <a:pt x="303309" y="948012"/>
                </a:lnTo>
                <a:close/>
              </a:path>
              <a:path w="849630" h="1094104">
                <a:moveTo>
                  <a:pt x="405853" y="1057757"/>
                </a:moveTo>
                <a:lnTo>
                  <a:pt x="344500" y="1057757"/>
                </a:lnTo>
                <a:lnTo>
                  <a:pt x="350096" y="1072359"/>
                </a:lnTo>
                <a:lnTo>
                  <a:pt x="359268" y="1083211"/>
                </a:lnTo>
                <a:lnTo>
                  <a:pt x="371954" y="1090029"/>
                </a:lnTo>
                <a:lnTo>
                  <a:pt x="372235" y="1090029"/>
                </a:lnTo>
                <a:lnTo>
                  <a:pt x="387667" y="1092301"/>
                </a:lnTo>
                <a:lnTo>
                  <a:pt x="402958" y="1090029"/>
                </a:lnTo>
                <a:lnTo>
                  <a:pt x="415220" y="1083667"/>
                </a:lnTo>
                <a:lnTo>
                  <a:pt x="424157" y="1073897"/>
                </a:lnTo>
                <a:lnTo>
                  <a:pt x="428843" y="1062887"/>
                </a:lnTo>
                <a:lnTo>
                  <a:pt x="415784" y="1062887"/>
                </a:lnTo>
                <a:lnTo>
                  <a:pt x="406703" y="1059295"/>
                </a:lnTo>
                <a:lnTo>
                  <a:pt x="405853" y="1057757"/>
                </a:lnTo>
                <a:close/>
              </a:path>
              <a:path w="849630" h="1094104">
                <a:moveTo>
                  <a:pt x="428574" y="1060043"/>
                </a:moveTo>
                <a:lnTo>
                  <a:pt x="415784" y="1062887"/>
                </a:lnTo>
                <a:lnTo>
                  <a:pt x="428843" y="1062887"/>
                </a:lnTo>
                <a:lnTo>
                  <a:pt x="429475" y="1061402"/>
                </a:lnTo>
                <a:lnTo>
                  <a:pt x="428574" y="1060043"/>
                </a:lnTo>
                <a:close/>
              </a:path>
              <a:path w="849630" h="1094104">
                <a:moveTo>
                  <a:pt x="376142" y="877798"/>
                </a:moveTo>
                <a:lnTo>
                  <a:pt x="312673" y="877798"/>
                </a:lnTo>
                <a:lnTo>
                  <a:pt x="324914" y="881154"/>
                </a:lnTo>
                <a:lnTo>
                  <a:pt x="334556" y="891027"/>
                </a:lnTo>
                <a:lnTo>
                  <a:pt x="340873" y="907121"/>
                </a:lnTo>
                <a:lnTo>
                  <a:pt x="343141" y="929144"/>
                </a:lnTo>
                <a:lnTo>
                  <a:pt x="343141" y="1043203"/>
                </a:lnTo>
                <a:lnTo>
                  <a:pt x="334434" y="1051181"/>
                </a:lnTo>
                <a:lnTo>
                  <a:pt x="325304" y="1057192"/>
                </a:lnTo>
                <a:lnTo>
                  <a:pt x="315659" y="1060984"/>
                </a:lnTo>
                <a:lnTo>
                  <a:pt x="305409" y="1062304"/>
                </a:lnTo>
                <a:lnTo>
                  <a:pt x="340613" y="1062304"/>
                </a:lnTo>
                <a:lnTo>
                  <a:pt x="344500" y="1057757"/>
                </a:lnTo>
                <a:lnTo>
                  <a:pt x="405853" y="1057757"/>
                </a:lnTo>
                <a:lnTo>
                  <a:pt x="401286" y="1049486"/>
                </a:lnTo>
                <a:lnTo>
                  <a:pt x="399584" y="1034497"/>
                </a:lnTo>
                <a:lnTo>
                  <a:pt x="399491" y="931887"/>
                </a:lnTo>
                <a:lnTo>
                  <a:pt x="394352" y="902301"/>
                </a:lnTo>
                <a:lnTo>
                  <a:pt x="378818" y="879324"/>
                </a:lnTo>
                <a:lnTo>
                  <a:pt x="376142" y="877798"/>
                </a:lnTo>
                <a:close/>
              </a:path>
              <a:path w="849630" h="1094104">
                <a:moveTo>
                  <a:pt x="315874" y="859155"/>
                </a:moveTo>
                <a:lnTo>
                  <a:pt x="295234" y="860255"/>
                </a:lnTo>
                <a:lnTo>
                  <a:pt x="271445" y="863528"/>
                </a:lnTo>
                <a:lnTo>
                  <a:pt x="245438" y="868933"/>
                </a:lnTo>
                <a:lnTo>
                  <a:pt x="218147" y="876427"/>
                </a:lnTo>
                <a:lnTo>
                  <a:pt x="218147" y="934148"/>
                </a:lnTo>
                <a:lnTo>
                  <a:pt x="220433" y="934148"/>
                </a:lnTo>
                <a:lnTo>
                  <a:pt x="234401" y="920548"/>
                </a:lnTo>
                <a:lnTo>
                  <a:pt x="259233" y="901711"/>
                </a:lnTo>
                <a:lnTo>
                  <a:pt x="287726" y="885004"/>
                </a:lnTo>
                <a:lnTo>
                  <a:pt x="312673" y="877798"/>
                </a:lnTo>
                <a:lnTo>
                  <a:pt x="376142" y="877798"/>
                </a:lnTo>
                <a:lnTo>
                  <a:pt x="352717" y="864445"/>
                </a:lnTo>
                <a:lnTo>
                  <a:pt x="315874" y="859155"/>
                </a:lnTo>
                <a:close/>
              </a:path>
              <a:path w="849630" h="1094104">
                <a:moveTo>
                  <a:pt x="650455" y="861885"/>
                </a:moveTo>
                <a:lnTo>
                  <a:pt x="583183" y="861885"/>
                </a:lnTo>
                <a:lnTo>
                  <a:pt x="583183" y="863701"/>
                </a:lnTo>
                <a:lnTo>
                  <a:pt x="589148" y="889441"/>
                </a:lnTo>
                <a:lnTo>
                  <a:pt x="592579" y="909146"/>
                </a:lnTo>
                <a:lnTo>
                  <a:pt x="594093" y="930516"/>
                </a:lnTo>
                <a:lnTo>
                  <a:pt x="594093" y="1021397"/>
                </a:lnTo>
                <a:lnTo>
                  <a:pt x="594321" y="1028619"/>
                </a:lnTo>
                <a:lnTo>
                  <a:pt x="600409" y="1072822"/>
                </a:lnTo>
                <a:lnTo>
                  <a:pt x="605459" y="1089571"/>
                </a:lnTo>
                <a:lnTo>
                  <a:pt x="661365" y="1089571"/>
                </a:lnTo>
                <a:lnTo>
                  <a:pt x="661365" y="1087767"/>
                </a:lnTo>
                <a:lnTo>
                  <a:pt x="658889" y="1078149"/>
                </a:lnTo>
                <a:lnTo>
                  <a:pt x="655224" y="1062361"/>
                </a:lnTo>
                <a:lnTo>
                  <a:pt x="651903" y="1042572"/>
                </a:lnTo>
                <a:lnTo>
                  <a:pt x="650485" y="1021397"/>
                </a:lnTo>
                <a:lnTo>
                  <a:pt x="650455" y="861885"/>
                </a:lnTo>
                <a:close/>
              </a:path>
              <a:path w="849630" h="1094104">
                <a:moveTo>
                  <a:pt x="504113" y="861885"/>
                </a:moveTo>
                <a:lnTo>
                  <a:pt x="436397" y="861885"/>
                </a:lnTo>
                <a:lnTo>
                  <a:pt x="436397" y="863701"/>
                </a:lnTo>
                <a:lnTo>
                  <a:pt x="438862" y="873571"/>
                </a:lnTo>
                <a:lnTo>
                  <a:pt x="442528" y="889446"/>
                </a:lnTo>
                <a:lnTo>
                  <a:pt x="445855" y="909151"/>
                </a:lnTo>
                <a:lnTo>
                  <a:pt x="447306" y="930516"/>
                </a:lnTo>
                <a:lnTo>
                  <a:pt x="447306" y="1016406"/>
                </a:lnTo>
                <a:lnTo>
                  <a:pt x="452503" y="1048149"/>
                </a:lnTo>
                <a:lnTo>
                  <a:pt x="467413" y="1072354"/>
                </a:lnTo>
                <a:lnTo>
                  <a:pt x="491015" y="1087784"/>
                </a:lnTo>
                <a:lnTo>
                  <a:pt x="522287" y="1093203"/>
                </a:lnTo>
                <a:lnTo>
                  <a:pt x="548851" y="1086670"/>
                </a:lnTo>
                <a:lnTo>
                  <a:pt x="566016" y="1072354"/>
                </a:lnTo>
                <a:lnTo>
                  <a:pt x="575390" y="1057927"/>
                </a:lnTo>
                <a:lnTo>
                  <a:pt x="576043" y="1056398"/>
                </a:lnTo>
                <a:lnTo>
                  <a:pt x="546836" y="1056398"/>
                </a:lnTo>
                <a:lnTo>
                  <a:pt x="530763" y="1053804"/>
                </a:lnTo>
                <a:lnTo>
                  <a:pt x="517121" y="1045543"/>
                </a:lnTo>
                <a:lnTo>
                  <a:pt x="507656" y="1030895"/>
                </a:lnTo>
                <a:lnTo>
                  <a:pt x="504113" y="1009142"/>
                </a:lnTo>
                <a:lnTo>
                  <a:pt x="504113" y="861885"/>
                </a:lnTo>
                <a:close/>
              </a:path>
              <a:path w="849630" h="1094104">
                <a:moveTo>
                  <a:pt x="576376" y="1049134"/>
                </a:moveTo>
                <a:lnTo>
                  <a:pt x="568950" y="1052380"/>
                </a:lnTo>
                <a:lnTo>
                  <a:pt x="561606" y="1054642"/>
                </a:lnTo>
                <a:lnTo>
                  <a:pt x="554263" y="1055967"/>
                </a:lnTo>
                <a:lnTo>
                  <a:pt x="546836" y="1056398"/>
                </a:lnTo>
                <a:lnTo>
                  <a:pt x="576043" y="1056398"/>
                </a:lnTo>
                <a:lnTo>
                  <a:pt x="578180" y="1051394"/>
                </a:lnTo>
                <a:lnTo>
                  <a:pt x="576376" y="1049134"/>
                </a:lnTo>
                <a:close/>
              </a:path>
              <a:path w="849630" h="1094104">
                <a:moveTo>
                  <a:pt x="843742" y="901963"/>
                </a:moveTo>
                <a:lnTo>
                  <a:pt x="789373" y="901963"/>
                </a:lnTo>
                <a:lnTo>
                  <a:pt x="807719" y="904441"/>
                </a:lnTo>
                <a:lnTo>
                  <a:pt x="824532" y="912118"/>
                </a:lnTo>
                <a:lnTo>
                  <a:pt x="838961" y="923239"/>
                </a:lnTo>
                <a:lnTo>
                  <a:pt x="840765" y="923239"/>
                </a:lnTo>
                <a:lnTo>
                  <a:pt x="843742" y="901963"/>
                </a:lnTo>
                <a:close/>
              </a:path>
              <a:path w="849630" h="1094104">
                <a:moveTo>
                  <a:pt x="823048" y="856894"/>
                </a:moveTo>
                <a:lnTo>
                  <a:pt x="780275" y="880918"/>
                </a:lnTo>
                <a:lnTo>
                  <a:pt x="768515" y="904608"/>
                </a:lnTo>
                <a:lnTo>
                  <a:pt x="770343" y="906437"/>
                </a:lnTo>
                <a:lnTo>
                  <a:pt x="789373" y="901963"/>
                </a:lnTo>
                <a:lnTo>
                  <a:pt x="843742" y="901963"/>
                </a:lnTo>
                <a:lnTo>
                  <a:pt x="849414" y="861441"/>
                </a:lnTo>
                <a:lnTo>
                  <a:pt x="842417" y="859380"/>
                </a:lnTo>
                <a:lnTo>
                  <a:pt x="835721" y="857967"/>
                </a:lnTo>
                <a:lnTo>
                  <a:pt x="829281" y="857154"/>
                </a:lnTo>
                <a:lnTo>
                  <a:pt x="823048" y="856894"/>
                </a:lnTo>
                <a:close/>
              </a:path>
              <a:path w="849630" h="1094104">
                <a:moveTo>
                  <a:pt x="755789" y="861885"/>
                </a:moveTo>
                <a:lnTo>
                  <a:pt x="688085" y="861885"/>
                </a:lnTo>
                <a:lnTo>
                  <a:pt x="688085" y="863701"/>
                </a:lnTo>
                <a:lnTo>
                  <a:pt x="690547" y="873314"/>
                </a:lnTo>
                <a:lnTo>
                  <a:pt x="694204" y="889103"/>
                </a:lnTo>
                <a:lnTo>
                  <a:pt x="697522" y="908894"/>
                </a:lnTo>
                <a:lnTo>
                  <a:pt x="698969" y="930516"/>
                </a:lnTo>
                <a:lnTo>
                  <a:pt x="698969" y="1020953"/>
                </a:lnTo>
                <a:lnTo>
                  <a:pt x="697522" y="1042572"/>
                </a:lnTo>
                <a:lnTo>
                  <a:pt x="694204" y="1062361"/>
                </a:lnTo>
                <a:lnTo>
                  <a:pt x="690547" y="1078149"/>
                </a:lnTo>
                <a:lnTo>
                  <a:pt x="688085" y="1087767"/>
                </a:lnTo>
                <a:lnTo>
                  <a:pt x="688085" y="1089571"/>
                </a:lnTo>
                <a:lnTo>
                  <a:pt x="766241" y="1089571"/>
                </a:lnTo>
                <a:lnTo>
                  <a:pt x="766241" y="1087767"/>
                </a:lnTo>
                <a:lnTo>
                  <a:pt x="764024" y="1078149"/>
                </a:lnTo>
                <a:lnTo>
                  <a:pt x="760496" y="1062361"/>
                </a:lnTo>
                <a:lnTo>
                  <a:pt x="757228" y="1042572"/>
                </a:lnTo>
                <a:lnTo>
                  <a:pt x="755789" y="1020953"/>
                </a:lnTo>
                <a:lnTo>
                  <a:pt x="755789" y="8618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388" y="1944002"/>
            <a:ext cx="7097650" cy="358800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4002"/>
            <a:ext cx="7097612" cy="35880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544039" cy="817200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2030717" y="7672306"/>
            <a:ext cx="15830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Larken Light"/>
                <a:cs typeface="Larken Light"/>
              </a:rPr>
              <a:t>Saur_Sustainability</a:t>
            </a:r>
            <a:r>
              <a:rPr sz="1000" spc="-30" dirty="0">
                <a:solidFill>
                  <a:srgbClr val="FFFFFF"/>
                </a:solidFill>
                <a:latin typeface="Larken Light"/>
                <a:cs typeface="Larken Ligh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arken Light"/>
                <a:cs typeface="Larken Light"/>
              </a:rPr>
              <a:t>Roadmap</a:t>
            </a:r>
            <a:endParaRPr sz="1000">
              <a:latin typeface="Larken Light"/>
              <a:cs typeface="Larken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2754008"/>
            <a:ext cx="14544040" cy="5058410"/>
            <a:chOff x="0" y="2754008"/>
            <a:chExt cx="14544040" cy="5058410"/>
          </a:xfrm>
        </p:grpSpPr>
        <p:sp>
          <p:nvSpPr>
            <p:cNvPr id="7" name="object 7"/>
            <p:cNvSpPr/>
            <p:nvPr/>
          </p:nvSpPr>
          <p:spPr>
            <a:xfrm>
              <a:off x="13852807" y="7385569"/>
              <a:ext cx="331470" cy="426720"/>
            </a:xfrm>
            <a:custGeom>
              <a:avLst/>
              <a:gdLst/>
              <a:ahLst/>
              <a:cxnLst/>
              <a:rect l="l" t="t" r="r" b="b"/>
              <a:pathLst>
                <a:path w="331469" h="426720">
                  <a:moveTo>
                    <a:pt x="108127" y="119913"/>
                  </a:moveTo>
                  <a:lnTo>
                    <a:pt x="112117" y="131126"/>
                  </a:lnTo>
                  <a:lnTo>
                    <a:pt x="112194" y="131344"/>
                  </a:lnTo>
                  <a:lnTo>
                    <a:pt x="119767" y="140508"/>
                  </a:lnTo>
                  <a:lnTo>
                    <a:pt x="130044" y="146597"/>
                  </a:lnTo>
                  <a:lnTo>
                    <a:pt x="142227" y="148805"/>
                  </a:lnTo>
                  <a:lnTo>
                    <a:pt x="186194" y="148805"/>
                  </a:lnTo>
                  <a:lnTo>
                    <a:pt x="195335" y="149407"/>
                  </a:lnTo>
                  <a:lnTo>
                    <a:pt x="204114" y="151158"/>
                  </a:lnTo>
                  <a:lnTo>
                    <a:pt x="212455" y="153981"/>
                  </a:lnTo>
                  <a:lnTo>
                    <a:pt x="220281" y="157797"/>
                  </a:lnTo>
                  <a:lnTo>
                    <a:pt x="216295" y="146597"/>
                  </a:lnTo>
                  <a:lnTo>
                    <a:pt x="216216" y="146373"/>
                  </a:lnTo>
                  <a:lnTo>
                    <a:pt x="208648" y="137213"/>
                  </a:lnTo>
                  <a:lnTo>
                    <a:pt x="198375" y="131126"/>
                  </a:lnTo>
                  <a:lnTo>
                    <a:pt x="186194" y="128917"/>
                  </a:lnTo>
                  <a:lnTo>
                    <a:pt x="142227" y="128917"/>
                  </a:lnTo>
                  <a:lnTo>
                    <a:pt x="133084" y="128316"/>
                  </a:lnTo>
                  <a:lnTo>
                    <a:pt x="124301" y="126563"/>
                  </a:lnTo>
                  <a:lnTo>
                    <a:pt x="115956" y="123736"/>
                  </a:lnTo>
                  <a:lnTo>
                    <a:pt x="108127" y="119913"/>
                  </a:lnTo>
                  <a:close/>
                </a:path>
                <a:path w="331469" h="426720">
                  <a:moveTo>
                    <a:pt x="108127" y="169252"/>
                  </a:moveTo>
                  <a:lnTo>
                    <a:pt x="112194" y="180684"/>
                  </a:lnTo>
                  <a:lnTo>
                    <a:pt x="119767" y="189847"/>
                  </a:lnTo>
                  <a:lnTo>
                    <a:pt x="130044" y="195936"/>
                  </a:lnTo>
                  <a:lnTo>
                    <a:pt x="142227" y="198145"/>
                  </a:lnTo>
                  <a:lnTo>
                    <a:pt x="186194" y="198145"/>
                  </a:lnTo>
                  <a:lnTo>
                    <a:pt x="198375" y="195936"/>
                  </a:lnTo>
                  <a:lnTo>
                    <a:pt x="208648" y="189847"/>
                  </a:lnTo>
                  <a:lnTo>
                    <a:pt x="216216" y="180684"/>
                  </a:lnTo>
                  <a:lnTo>
                    <a:pt x="217083" y="178244"/>
                  </a:lnTo>
                  <a:lnTo>
                    <a:pt x="142227" y="178244"/>
                  </a:lnTo>
                  <a:lnTo>
                    <a:pt x="133084" y="177643"/>
                  </a:lnTo>
                  <a:lnTo>
                    <a:pt x="124301" y="175891"/>
                  </a:lnTo>
                  <a:lnTo>
                    <a:pt x="115956" y="173068"/>
                  </a:lnTo>
                  <a:lnTo>
                    <a:pt x="108127" y="169252"/>
                  </a:lnTo>
                  <a:close/>
                </a:path>
                <a:path w="331469" h="426720">
                  <a:moveTo>
                    <a:pt x="220281" y="169252"/>
                  </a:moveTo>
                  <a:lnTo>
                    <a:pt x="212455" y="173068"/>
                  </a:lnTo>
                  <a:lnTo>
                    <a:pt x="204114" y="175891"/>
                  </a:lnTo>
                  <a:lnTo>
                    <a:pt x="195335" y="177643"/>
                  </a:lnTo>
                  <a:lnTo>
                    <a:pt x="186194" y="178244"/>
                  </a:lnTo>
                  <a:lnTo>
                    <a:pt x="217083" y="178244"/>
                  </a:lnTo>
                  <a:lnTo>
                    <a:pt x="220281" y="169252"/>
                  </a:lnTo>
                  <a:close/>
                </a:path>
                <a:path w="331469" h="426720">
                  <a:moveTo>
                    <a:pt x="186182" y="79578"/>
                  </a:moveTo>
                  <a:lnTo>
                    <a:pt x="142227" y="79578"/>
                  </a:lnTo>
                  <a:lnTo>
                    <a:pt x="130044" y="81786"/>
                  </a:lnTo>
                  <a:lnTo>
                    <a:pt x="119767" y="87874"/>
                  </a:lnTo>
                  <a:lnTo>
                    <a:pt x="112194" y="97033"/>
                  </a:lnTo>
                  <a:lnTo>
                    <a:pt x="108127" y="108457"/>
                  </a:lnTo>
                  <a:lnTo>
                    <a:pt x="115961" y="104642"/>
                  </a:lnTo>
                  <a:lnTo>
                    <a:pt x="124306" y="101819"/>
                  </a:lnTo>
                  <a:lnTo>
                    <a:pt x="133086" y="100067"/>
                  </a:lnTo>
                  <a:lnTo>
                    <a:pt x="142227" y="99466"/>
                  </a:lnTo>
                  <a:lnTo>
                    <a:pt x="217081" y="99466"/>
                  </a:lnTo>
                  <a:lnTo>
                    <a:pt x="216216" y="97033"/>
                  </a:lnTo>
                  <a:lnTo>
                    <a:pt x="208646" y="87874"/>
                  </a:lnTo>
                  <a:lnTo>
                    <a:pt x="198369" y="81786"/>
                  </a:lnTo>
                  <a:lnTo>
                    <a:pt x="186182" y="79578"/>
                  </a:lnTo>
                  <a:close/>
                </a:path>
                <a:path w="331469" h="426720">
                  <a:moveTo>
                    <a:pt x="217081" y="99466"/>
                  </a:moveTo>
                  <a:lnTo>
                    <a:pt x="186182" y="99466"/>
                  </a:lnTo>
                  <a:lnTo>
                    <a:pt x="195330" y="100067"/>
                  </a:lnTo>
                  <a:lnTo>
                    <a:pt x="204112" y="101819"/>
                  </a:lnTo>
                  <a:lnTo>
                    <a:pt x="212454" y="104642"/>
                  </a:lnTo>
                  <a:lnTo>
                    <a:pt x="220281" y="108457"/>
                  </a:lnTo>
                  <a:lnTo>
                    <a:pt x="217081" y="99466"/>
                  </a:lnTo>
                  <a:close/>
                </a:path>
                <a:path w="331469" h="426720">
                  <a:moveTo>
                    <a:pt x="45745" y="241071"/>
                  </a:moveTo>
                  <a:lnTo>
                    <a:pt x="65611" y="256089"/>
                  </a:lnTo>
                  <a:lnTo>
                    <a:pt x="88044" y="267385"/>
                  </a:lnTo>
                  <a:lnTo>
                    <a:pt x="112584" y="274500"/>
                  </a:lnTo>
                  <a:lnTo>
                    <a:pt x="138772" y="276974"/>
                  </a:lnTo>
                  <a:lnTo>
                    <a:pt x="189636" y="276974"/>
                  </a:lnTo>
                  <a:lnTo>
                    <a:pt x="215825" y="274500"/>
                  </a:lnTo>
                  <a:lnTo>
                    <a:pt x="240366" y="267385"/>
                  </a:lnTo>
                  <a:lnTo>
                    <a:pt x="260823" y="257086"/>
                  </a:lnTo>
                  <a:lnTo>
                    <a:pt x="138772" y="257086"/>
                  </a:lnTo>
                  <a:lnTo>
                    <a:pt x="115682" y="256089"/>
                  </a:lnTo>
                  <a:lnTo>
                    <a:pt x="114933" y="256089"/>
                  </a:lnTo>
                  <a:lnTo>
                    <a:pt x="90925" y="252964"/>
                  </a:lnTo>
                  <a:lnTo>
                    <a:pt x="67956" y="247945"/>
                  </a:lnTo>
                  <a:lnTo>
                    <a:pt x="45745" y="241071"/>
                  </a:lnTo>
                  <a:close/>
                </a:path>
                <a:path w="331469" h="426720">
                  <a:moveTo>
                    <a:pt x="282676" y="241071"/>
                  </a:moveTo>
                  <a:lnTo>
                    <a:pt x="260459" y="247945"/>
                  </a:lnTo>
                  <a:lnTo>
                    <a:pt x="237490" y="252964"/>
                  </a:lnTo>
                  <a:lnTo>
                    <a:pt x="213481" y="256089"/>
                  </a:lnTo>
                  <a:lnTo>
                    <a:pt x="212731" y="256089"/>
                  </a:lnTo>
                  <a:lnTo>
                    <a:pt x="189636" y="257086"/>
                  </a:lnTo>
                  <a:lnTo>
                    <a:pt x="260823" y="257086"/>
                  </a:lnTo>
                  <a:lnTo>
                    <a:pt x="262802" y="256089"/>
                  </a:lnTo>
                  <a:lnTo>
                    <a:pt x="282676" y="241071"/>
                  </a:lnTo>
                  <a:close/>
                </a:path>
                <a:path w="331469" h="426720">
                  <a:moveTo>
                    <a:pt x="189649" y="0"/>
                  </a:moveTo>
                  <a:lnTo>
                    <a:pt x="138772" y="0"/>
                  </a:lnTo>
                  <a:lnTo>
                    <a:pt x="112584" y="2471"/>
                  </a:lnTo>
                  <a:lnTo>
                    <a:pt x="88044" y="9583"/>
                  </a:lnTo>
                  <a:lnTo>
                    <a:pt x="65540" y="20933"/>
                  </a:lnTo>
                  <a:lnTo>
                    <a:pt x="45745" y="35902"/>
                  </a:lnTo>
                  <a:lnTo>
                    <a:pt x="67960" y="29028"/>
                  </a:lnTo>
                  <a:lnTo>
                    <a:pt x="90925" y="24009"/>
                  </a:lnTo>
                  <a:lnTo>
                    <a:pt x="114557" y="20933"/>
                  </a:lnTo>
                  <a:lnTo>
                    <a:pt x="138772" y="19888"/>
                  </a:lnTo>
                  <a:lnTo>
                    <a:pt x="260851" y="19888"/>
                  </a:lnTo>
                  <a:lnTo>
                    <a:pt x="240384" y="9583"/>
                  </a:lnTo>
                  <a:lnTo>
                    <a:pt x="215839" y="2471"/>
                  </a:lnTo>
                  <a:lnTo>
                    <a:pt x="189649" y="0"/>
                  </a:lnTo>
                  <a:close/>
                </a:path>
                <a:path w="331469" h="426720">
                  <a:moveTo>
                    <a:pt x="260851" y="19888"/>
                  </a:moveTo>
                  <a:lnTo>
                    <a:pt x="189649" y="19888"/>
                  </a:lnTo>
                  <a:lnTo>
                    <a:pt x="213871" y="20933"/>
                  </a:lnTo>
                  <a:lnTo>
                    <a:pt x="237507" y="24009"/>
                  </a:lnTo>
                  <a:lnTo>
                    <a:pt x="260474" y="29028"/>
                  </a:lnTo>
                  <a:lnTo>
                    <a:pt x="282689" y="35902"/>
                  </a:lnTo>
                  <a:lnTo>
                    <a:pt x="262891" y="20933"/>
                  </a:lnTo>
                  <a:lnTo>
                    <a:pt x="260851" y="19888"/>
                  </a:lnTo>
                  <a:close/>
                </a:path>
                <a:path w="331469" h="426720">
                  <a:moveTo>
                    <a:pt x="186182" y="39789"/>
                  </a:moveTo>
                  <a:lnTo>
                    <a:pt x="142227" y="39789"/>
                  </a:lnTo>
                  <a:lnTo>
                    <a:pt x="124828" y="41998"/>
                  </a:lnTo>
                  <a:lnTo>
                    <a:pt x="109061" y="48255"/>
                  </a:lnTo>
                  <a:lnTo>
                    <a:pt x="95475" y="58000"/>
                  </a:lnTo>
                  <a:lnTo>
                    <a:pt x="84620" y="70675"/>
                  </a:lnTo>
                  <a:lnTo>
                    <a:pt x="97392" y="65972"/>
                  </a:lnTo>
                  <a:lnTo>
                    <a:pt x="110724" y="62523"/>
                  </a:lnTo>
                  <a:lnTo>
                    <a:pt x="124542" y="60401"/>
                  </a:lnTo>
                  <a:lnTo>
                    <a:pt x="138772" y="59677"/>
                  </a:lnTo>
                  <a:lnTo>
                    <a:pt x="234381" y="59677"/>
                  </a:lnTo>
                  <a:lnTo>
                    <a:pt x="232945" y="58000"/>
                  </a:lnTo>
                  <a:lnTo>
                    <a:pt x="219361" y="48255"/>
                  </a:lnTo>
                  <a:lnTo>
                    <a:pt x="203590" y="41998"/>
                  </a:lnTo>
                  <a:lnTo>
                    <a:pt x="186182" y="39789"/>
                  </a:lnTo>
                  <a:close/>
                </a:path>
                <a:path w="331469" h="426720">
                  <a:moveTo>
                    <a:pt x="234381" y="59677"/>
                  </a:moveTo>
                  <a:lnTo>
                    <a:pt x="189674" y="59677"/>
                  </a:lnTo>
                  <a:lnTo>
                    <a:pt x="203894" y="60401"/>
                  </a:lnTo>
                  <a:lnTo>
                    <a:pt x="217704" y="62523"/>
                  </a:lnTo>
                  <a:lnTo>
                    <a:pt x="231035" y="65972"/>
                  </a:lnTo>
                  <a:lnTo>
                    <a:pt x="243823" y="70675"/>
                  </a:lnTo>
                  <a:lnTo>
                    <a:pt x="234381" y="59677"/>
                  </a:lnTo>
                  <a:close/>
                </a:path>
                <a:path w="331469" h="426720">
                  <a:moveTo>
                    <a:pt x="84654" y="207048"/>
                  </a:moveTo>
                  <a:lnTo>
                    <a:pt x="95489" y="219723"/>
                  </a:lnTo>
                  <a:lnTo>
                    <a:pt x="109077" y="229468"/>
                  </a:lnTo>
                  <a:lnTo>
                    <a:pt x="124844" y="235724"/>
                  </a:lnTo>
                  <a:lnTo>
                    <a:pt x="142227" y="237934"/>
                  </a:lnTo>
                  <a:lnTo>
                    <a:pt x="186194" y="237934"/>
                  </a:lnTo>
                  <a:lnTo>
                    <a:pt x="203591" y="235724"/>
                  </a:lnTo>
                  <a:lnTo>
                    <a:pt x="219354" y="229468"/>
                  </a:lnTo>
                  <a:lnTo>
                    <a:pt x="232936" y="219723"/>
                  </a:lnTo>
                  <a:lnTo>
                    <a:pt x="234383" y="218033"/>
                  </a:lnTo>
                  <a:lnTo>
                    <a:pt x="138772" y="218033"/>
                  </a:lnTo>
                  <a:lnTo>
                    <a:pt x="124581" y="217311"/>
                  </a:lnTo>
                  <a:lnTo>
                    <a:pt x="110766" y="215193"/>
                  </a:lnTo>
                  <a:lnTo>
                    <a:pt x="97434" y="211748"/>
                  </a:lnTo>
                  <a:lnTo>
                    <a:pt x="84654" y="207048"/>
                  </a:lnTo>
                  <a:close/>
                </a:path>
                <a:path w="331469" h="426720">
                  <a:moveTo>
                    <a:pt x="243789" y="207048"/>
                  </a:moveTo>
                  <a:lnTo>
                    <a:pt x="231018" y="211748"/>
                  </a:lnTo>
                  <a:lnTo>
                    <a:pt x="217693" y="215193"/>
                  </a:lnTo>
                  <a:lnTo>
                    <a:pt x="203887" y="217311"/>
                  </a:lnTo>
                  <a:lnTo>
                    <a:pt x="189674" y="218033"/>
                  </a:lnTo>
                  <a:lnTo>
                    <a:pt x="234383" y="218033"/>
                  </a:lnTo>
                  <a:lnTo>
                    <a:pt x="243789" y="207048"/>
                  </a:lnTo>
                  <a:close/>
                </a:path>
                <a:path w="331469" h="426720">
                  <a:moveTo>
                    <a:pt x="2298" y="395770"/>
                  </a:moveTo>
                  <a:lnTo>
                    <a:pt x="1587" y="395770"/>
                  </a:lnTo>
                  <a:lnTo>
                    <a:pt x="1587" y="418464"/>
                  </a:lnTo>
                  <a:lnTo>
                    <a:pt x="11469" y="422100"/>
                  </a:lnTo>
                  <a:lnTo>
                    <a:pt x="20550" y="424576"/>
                  </a:lnTo>
                  <a:lnTo>
                    <a:pt x="28699" y="425990"/>
                  </a:lnTo>
                  <a:lnTo>
                    <a:pt x="35788" y="426440"/>
                  </a:lnTo>
                  <a:lnTo>
                    <a:pt x="48612" y="424775"/>
                  </a:lnTo>
                  <a:lnTo>
                    <a:pt x="59537" y="419638"/>
                  </a:lnTo>
                  <a:lnTo>
                    <a:pt x="59782" y="419353"/>
                  </a:lnTo>
                  <a:lnTo>
                    <a:pt x="37211" y="419353"/>
                  </a:lnTo>
                  <a:lnTo>
                    <a:pt x="27523" y="417140"/>
                  </a:lnTo>
                  <a:lnTo>
                    <a:pt x="18430" y="411486"/>
                  </a:lnTo>
                  <a:lnTo>
                    <a:pt x="10000" y="403869"/>
                  </a:lnTo>
                  <a:lnTo>
                    <a:pt x="2298" y="395770"/>
                  </a:lnTo>
                  <a:close/>
                </a:path>
                <a:path w="331469" h="426720">
                  <a:moveTo>
                    <a:pt x="35267" y="335000"/>
                  </a:moveTo>
                  <a:lnTo>
                    <a:pt x="21007" y="336780"/>
                  </a:lnTo>
                  <a:lnTo>
                    <a:pt x="9856" y="341931"/>
                  </a:lnTo>
                  <a:lnTo>
                    <a:pt x="2594" y="350173"/>
                  </a:lnTo>
                  <a:lnTo>
                    <a:pt x="0" y="361226"/>
                  </a:lnTo>
                  <a:lnTo>
                    <a:pt x="2001" y="370840"/>
                  </a:lnTo>
                  <a:lnTo>
                    <a:pt x="7773" y="378479"/>
                  </a:lnTo>
                  <a:lnTo>
                    <a:pt x="16968" y="384621"/>
                  </a:lnTo>
                  <a:lnTo>
                    <a:pt x="29235" y="389750"/>
                  </a:lnTo>
                  <a:lnTo>
                    <a:pt x="38969" y="393259"/>
                  </a:lnTo>
                  <a:lnTo>
                    <a:pt x="46207" y="396801"/>
                  </a:lnTo>
                  <a:lnTo>
                    <a:pt x="50718" y="401073"/>
                  </a:lnTo>
                  <a:lnTo>
                    <a:pt x="52273" y="406768"/>
                  </a:lnTo>
                  <a:lnTo>
                    <a:pt x="52273" y="415277"/>
                  </a:lnTo>
                  <a:lnTo>
                    <a:pt x="44653" y="419353"/>
                  </a:lnTo>
                  <a:lnTo>
                    <a:pt x="59782" y="419353"/>
                  </a:lnTo>
                  <a:lnTo>
                    <a:pt x="67138" y="410811"/>
                  </a:lnTo>
                  <a:lnTo>
                    <a:pt x="69989" y="398081"/>
                  </a:lnTo>
                  <a:lnTo>
                    <a:pt x="68458" y="388964"/>
                  </a:lnTo>
                  <a:lnTo>
                    <a:pt x="63588" y="381339"/>
                  </a:lnTo>
                  <a:lnTo>
                    <a:pt x="54966" y="374910"/>
                  </a:lnTo>
                  <a:lnTo>
                    <a:pt x="42176" y="369379"/>
                  </a:lnTo>
                  <a:lnTo>
                    <a:pt x="32589" y="366031"/>
                  </a:lnTo>
                  <a:lnTo>
                    <a:pt x="25142" y="362683"/>
                  </a:lnTo>
                  <a:lnTo>
                    <a:pt x="20320" y="358606"/>
                  </a:lnTo>
                  <a:lnTo>
                    <a:pt x="18605" y="353072"/>
                  </a:lnTo>
                  <a:lnTo>
                    <a:pt x="18605" y="345630"/>
                  </a:lnTo>
                  <a:lnTo>
                    <a:pt x="25692" y="341731"/>
                  </a:lnTo>
                  <a:lnTo>
                    <a:pt x="65968" y="341731"/>
                  </a:lnTo>
                  <a:lnTo>
                    <a:pt x="57935" y="338740"/>
                  </a:lnTo>
                  <a:lnTo>
                    <a:pt x="49657" y="336597"/>
                  </a:lnTo>
                  <a:lnTo>
                    <a:pt x="41979" y="335383"/>
                  </a:lnTo>
                  <a:lnTo>
                    <a:pt x="35267" y="335000"/>
                  </a:lnTo>
                  <a:close/>
                </a:path>
                <a:path w="331469" h="426720">
                  <a:moveTo>
                    <a:pt x="65968" y="341731"/>
                  </a:moveTo>
                  <a:lnTo>
                    <a:pt x="33312" y="341731"/>
                  </a:lnTo>
                  <a:lnTo>
                    <a:pt x="42142" y="343568"/>
                  </a:lnTo>
                  <a:lnTo>
                    <a:pt x="50523" y="348448"/>
                  </a:lnTo>
                  <a:lnTo>
                    <a:pt x="58404" y="355420"/>
                  </a:lnTo>
                  <a:lnTo>
                    <a:pt x="65735" y="363537"/>
                  </a:lnTo>
                  <a:lnTo>
                    <a:pt x="66446" y="363537"/>
                  </a:lnTo>
                  <a:lnTo>
                    <a:pt x="66446" y="341931"/>
                  </a:lnTo>
                  <a:lnTo>
                    <a:pt x="65968" y="341731"/>
                  </a:lnTo>
                  <a:close/>
                </a:path>
                <a:path w="331469" h="426720">
                  <a:moveTo>
                    <a:pt x="118257" y="369641"/>
                  </a:moveTo>
                  <a:lnTo>
                    <a:pt x="80371" y="389355"/>
                  </a:lnTo>
                  <a:lnTo>
                    <a:pt x="78676" y="398970"/>
                  </a:lnTo>
                  <a:lnTo>
                    <a:pt x="80547" y="409064"/>
                  </a:lnTo>
                  <a:lnTo>
                    <a:pt x="86072" y="417798"/>
                  </a:lnTo>
                  <a:lnTo>
                    <a:pt x="95119" y="423941"/>
                  </a:lnTo>
                  <a:lnTo>
                    <a:pt x="107556" y="426262"/>
                  </a:lnTo>
                  <a:lnTo>
                    <a:pt x="116650" y="425100"/>
                  </a:lnTo>
                  <a:lnTo>
                    <a:pt x="124064" y="422009"/>
                  </a:lnTo>
                  <a:lnTo>
                    <a:pt x="129914" y="417588"/>
                  </a:lnTo>
                  <a:lnTo>
                    <a:pt x="132797" y="414210"/>
                  </a:lnTo>
                  <a:lnTo>
                    <a:pt x="109334" y="414210"/>
                  </a:lnTo>
                  <a:lnTo>
                    <a:pt x="102069" y="406590"/>
                  </a:lnTo>
                  <a:lnTo>
                    <a:pt x="102069" y="396138"/>
                  </a:lnTo>
                  <a:lnTo>
                    <a:pt x="103756" y="388304"/>
                  </a:lnTo>
                  <a:lnTo>
                    <a:pt x="108783" y="382114"/>
                  </a:lnTo>
                  <a:lnTo>
                    <a:pt x="117098" y="378414"/>
                  </a:lnTo>
                  <a:lnTo>
                    <a:pt x="128651" y="378053"/>
                  </a:lnTo>
                  <a:lnTo>
                    <a:pt x="129006" y="377355"/>
                  </a:lnTo>
                  <a:lnTo>
                    <a:pt x="123061" y="372033"/>
                  </a:lnTo>
                  <a:lnTo>
                    <a:pt x="118257" y="369641"/>
                  </a:lnTo>
                  <a:close/>
                </a:path>
                <a:path w="331469" h="426720">
                  <a:moveTo>
                    <a:pt x="155752" y="412432"/>
                  </a:moveTo>
                  <a:lnTo>
                    <a:pt x="134315" y="412432"/>
                  </a:lnTo>
                  <a:lnTo>
                    <a:pt x="136271" y="420941"/>
                  </a:lnTo>
                  <a:lnTo>
                    <a:pt x="142113" y="425907"/>
                  </a:lnTo>
                  <a:lnTo>
                    <a:pt x="159829" y="425907"/>
                  </a:lnTo>
                  <a:lnTo>
                    <a:pt x="165684" y="420941"/>
                  </a:lnTo>
                  <a:lnTo>
                    <a:pt x="166788" y="416509"/>
                  </a:lnTo>
                  <a:lnTo>
                    <a:pt x="159486" y="416509"/>
                  </a:lnTo>
                  <a:lnTo>
                    <a:pt x="155752" y="412788"/>
                  </a:lnTo>
                  <a:lnTo>
                    <a:pt x="155752" y="412432"/>
                  </a:lnTo>
                  <a:close/>
                </a:path>
                <a:path w="331469" h="426720">
                  <a:moveTo>
                    <a:pt x="167093" y="413321"/>
                  </a:moveTo>
                  <a:lnTo>
                    <a:pt x="159486" y="416509"/>
                  </a:lnTo>
                  <a:lnTo>
                    <a:pt x="166788" y="416509"/>
                  </a:lnTo>
                  <a:lnTo>
                    <a:pt x="167360" y="414210"/>
                  </a:lnTo>
                  <a:lnTo>
                    <a:pt x="167449" y="413854"/>
                  </a:lnTo>
                  <a:lnTo>
                    <a:pt x="167093" y="413321"/>
                  </a:lnTo>
                  <a:close/>
                </a:path>
                <a:path w="331469" h="426720">
                  <a:moveTo>
                    <a:pt x="146643" y="342264"/>
                  </a:moveTo>
                  <a:lnTo>
                    <a:pt x="128816" y="342264"/>
                  </a:lnTo>
                  <a:lnTo>
                    <a:pt x="133794" y="349351"/>
                  </a:lnTo>
                  <a:lnTo>
                    <a:pt x="133794" y="406755"/>
                  </a:lnTo>
                  <a:lnTo>
                    <a:pt x="129362" y="411378"/>
                  </a:lnTo>
                  <a:lnTo>
                    <a:pt x="124574" y="414210"/>
                  </a:lnTo>
                  <a:lnTo>
                    <a:pt x="132797" y="414210"/>
                  </a:lnTo>
                  <a:lnTo>
                    <a:pt x="134315" y="412432"/>
                  </a:lnTo>
                  <a:lnTo>
                    <a:pt x="155752" y="412432"/>
                  </a:lnTo>
                  <a:lnTo>
                    <a:pt x="155752" y="363359"/>
                  </a:lnTo>
                  <a:lnTo>
                    <a:pt x="153750" y="351824"/>
                  </a:lnTo>
                  <a:lnTo>
                    <a:pt x="147696" y="342865"/>
                  </a:lnTo>
                  <a:lnTo>
                    <a:pt x="146643" y="342264"/>
                  </a:lnTo>
                  <a:close/>
                </a:path>
                <a:path w="331469" h="426720">
                  <a:moveTo>
                    <a:pt x="123151" y="335000"/>
                  </a:moveTo>
                  <a:lnTo>
                    <a:pt x="115109" y="335429"/>
                  </a:lnTo>
                  <a:lnTo>
                    <a:pt x="105835" y="336703"/>
                  </a:lnTo>
                  <a:lnTo>
                    <a:pt x="95694" y="338810"/>
                  </a:lnTo>
                  <a:lnTo>
                    <a:pt x="85051" y="341731"/>
                  </a:lnTo>
                  <a:lnTo>
                    <a:pt x="85051" y="364235"/>
                  </a:lnTo>
                  <a:lnTo>
                    <a:pt x="85940" y="364235"/>
                  </a:lnTo>
                  <a:lnTo>
                    <a:pt x="91387" y="358933"/>
                  </a:lnTo>
                  <a:lnTo>
                    <a:pt x="101071" y="351588"/>
                  </a:lnTo>
                  <a:lnTo>
                    <a:pt x="112181" y="345074"/>
                  </a:lnTo>
                  <a:lnTo>
                    <a:pt x="121907" y="342264"/>
                  </a:lnTo>
                  <a:lnTo>
                    <a:pt x="146643" y="342264"/>
                  </a:lnTo>
                  <a:lnTo>
                    <a:pt x="137520" y="337063"/>
                  </a:lnTo>
                  <a:lnTo>
                    <a:pt x="123151" y="335000"/>
                  </a:lnTo>
                  <a:close/>
                </a:path>
                <a:path w="331469" h="426720">
                  <a:moveTo>
                    <a:pt x="253619" y="336067"/>
                  </a:moveTo>
                  <a:lnTo>
                    <a:pt x="227380" y="336067"/>
                  </a:lnTo>
                  <a:lnTo>
                    <a:pt x="227380" y="336765"/>
                  </a:lnTo>
                  <a:lnTo>
                    <a:pt x="229708" y="346810"/>
                  </a:lnTo>
                  <a:lnTo>
                    <a:pt x="231045" y="354494"/>
                  </a:lnTo>
                  <a:lnTo>
                    <a:pt x="231635" y="362826"/>
                  </a:lnTo>
                  <a:lnTo>
                    <a:pt x="231635" y="401624"/>
                  </a:lnTo>
                  <a:lnTo>
                    <a:pt x="232136" y="406512"/>
                  </a:lnTo>
                  <a:lnTo>
                    <a:pt x="232181" y="406946"/>
                  </a:lnTo>
                  <a:lnTo>
                    <a:pt x="232537" y="409244"/>
                  </a:lnTo>
                  <a:lnTo>
                    <a:pt x="233235" y="415632"/>
                  </a:lnTo>
                  <a:lnTo>
                    <a:pt x="234835" y="421830"/>
                  </a:lnTo>
                  <a:lnTo>
                    <a:pt x="236067" y="424840"/>
                  </a:lnTo>
                  <a:lnTo>
                    <a:pt x="257873" y="424840"/>
                  </a:lnTo>
                  <a:lnTo>
                    <a:pt x="257873" y="424141"/>
                  </a:lnTo>
                  <a:lnTo>
                    <a:pt x="256903" y="420389"/>
                  </a:lnTo>
                  <a:lnTo>
                    <a:pt x="255474" y="414231"/>
                  </a:lnTo>
                  <a:lnTo>
                    <a:pt x="254254" y="406946"/>
                  </a:lnTo>
                  <a:lnTo>
                    <a:pt x="254181" y="406512"/>
                  </a:lnTo>
                  <a:lnTo>
                    <a:pt x="253619" y="398081"/>
                  </a:lnTo>
                  <a:lnTo>
                    <a:pt x="253619" y="336067"/>
                  </a:lnTo>
                  <a:close/>
                </a:path>
                <a:path w="331469" h="426720">
                  <a:moveTo>
                    <a:pt x="196557" y="336067"/>
                  </a:moveTo>
                  <a:lnTo>
                    <a:pt x="170154" y="336067"/>
                  </a:lnTo>
                  <a:lnTo>
                    <a:pt x="170154" y="336765"/>
                  </a:lnTo>
                  <a:lnTo>
                    <a:pt x="171114" y="340618"/>
                  </a:lnTo>
                  <a:lnTo>
                    <a:pt x="172543" y="346810"/>
                  </a:lnTo>
                  <a:lnTo>
                    <a:pt x="173842" y="354494"/>
                  </a:lnTo>
                  <a:lnTo>
                    <a:pt x="174409" y="362826"/>
                  </a:lnTo>
                  <a:lnTo>
                    <a:pt x="174409" y="396316"/>
                  </a:lnTo>
                  <a:lnTo>
                    <a:pt x="176435" y="408694"/>
                  </a:lnTo>
                  <a:lnTo>
                    <a:pt x="182249" y="418133"/>
                  </a:lnTo>
                  <a:lnTo>
                    <a:pt x="191452" y="424150"/>
                  </a:lnTo>
                  <a:lnTo>
                    <a:pt x="203644" y="426262"/>
                  </a:lnTo>
                  <a:lnTo>
                    <a:pt x="213998" y="423714"/>
                  </a:lnTo>
                  <a:lnTo>
                    <a:pt x="220689" y="418133"/>
                  </a:lnTo>
                  <a:lnTo>
                    <a:pt x="224348" y="412503"/>
                  </a:lnTo>
                  <a:lnTo>
                    <a:pt x="224601" y="411911"/>
                  </a:lnTo>
                  <a:lnTo>
                    <a:pt x="204520" y="411911"/>
                  </a:lnTo>
                  <a:lnTo>
                    <a:pt x="196557" y="406768"/>
                  </a:lnTo>
                  <a:lnTo>
                    <a:pt x="196557" y="336067"/>
                  </a:lnTo>
                  <a:close/>
                </a:path>
                <a:path w="331469" h="426720">
                  <a:moveTo>
                    <a:pt x="224726" y="409079"/>
                  </a:moveTo>
                  <a:lnTo>
                    <a:pt x="220840" y="411022"/>
                  </a:lnTo>
                  <a:lnTo>
                    <a:pt x="217106" y="411911"/>
                  </a:lnTo>
                  <a:lnTo>
                    <a:pt x="224601" y="411911"/>
                  </a:lnTo>
                  <a:lnTo>
                    <a:pt x="225437" y="409955"/>
                  </a:lnTo>
                  <a:lnTo>
                    <a:pt x="224726" y="409079"/>
                  </a:lnTo>
                  <a:close/>
                </a:path>
                <a:path w="331469" h="426720">
                  <a:moveTo>
                    <a:pt x="328983" y="351685"/>
                  </a:moveTo>
                  <a:lnTo>
                    <a:pt x="307784" y="351685"/>
                  </a:lnTo>
                  <a:lnTo>
                    <a:pt x="315417" y="352717"/>
                  </a:lnTo>
                  <a:lnTo>
                    <a:pt x="315078" y="352717"/>
                  </a:lnTo>
                  <a:lnTo>
                    <a:pt x="321489" y="355644"/>
                  </a:lnTo>
                  <a:lnTo>
                    <a:pt x="327113" y="359981"/>
                  </a:lnTo>
                  <a:lnTo>
                    <a:pt x="327825" y="359981"/>
                  </a:lnTo>
                  <a:lnTo>
                    <a:pt x="328983" y="351685"/>
                  </a:lnTo>
                  <a:close/>
                </a:path>
                <a:path w="331469" h="426720">
                  <a:moveTo>
                    <a:pt x="324104" y="334111"/>
                  </a:moveTo>
                  <a:lnTo>
                    <a:pt x="320916" y="334111"/>
                  </a:lnTo>
                  <a:lnTo>
                    <a:pt x="310790" y="337093"/>
                  </a:lnTo>
                  <a:lnTo>
                    <a:pt x="304238" y="343481"/>
                  </a:lnTo>
                  <a:lnTo>
                    <a:pt x="300710" y="349834"/>
                  </a:lnTo>
                  <a:lnTo>
                    <a:pt x="299656" y="352717"/>
                  </a:lnTo>
                  <a:lnTo>
                    <a:pt x="300367" y="353428"/>
                  </a:lnTo>
                  <a:lnTo>
                    <a:pt x="307784" y="351685"/>
                  </a:lnTo>
                  <a:lnTo>
                    <a:pt x="328983" y="351685"/>
                  </a:lnTo>
                  <a:lnTo>
                    <a:pt x="331190" y="335889"/>
                  </a:lnTo>
                  <a:lnTo>
                    <a:pt x="327469" y="334644"/>
                  </a:lnTo>
                  <a:lnTo>
                    <a:pt x="324104" y="334111"/>
                  </a:lnTo>
                  <a:close/>
                </a:path>
                <a:path w="331469" h="426720">
                  <a:moveTo>
                    <a:pt x="294690" y="336067"/>
                  </a:moveTo>
                  <a:lnTo>
                    <a:pt x="268287" y="336067"/>
                  </a:lnTo>
                  <a:lnTo>
                    <a:pt x="268287" y="336765"/>
                  </a:lnTo>
                  <a:lnTo>
                    <a:pt x="269250" y="340518"/>
                  </a:lnTo>
                  <a:lnTo>
                    <a:pt x="270675" y="346676"/>
                  </a:lnTo>
                  <a:lnTo>
                    <a:pt x="271966" y="354394"/>
                  </a:lnTo>
                  <a:lnTo>
                    <a:pt x="272529" y="362826"/>
                  </a:lnTo>
                  <a:lnTo>
                    <a:pt x="272529" y="398081"/>
                  </a:lnTo>
                  <a:lnTo>
                    <a:pt x="271966" y="406512"/>
                  </a:lnTo>
                  <a:lnTo>
                    <a:pt x="270675" y="414231"/>
                  </a:lnTo>
                  <a:lnTo>
                    <a:pt x="269250" y="420389"/>
                  </a:lnTo>
                  <a:lnTo>
                    <a:pt x="268287" y="424141"/>
                  </a:lnTo>
                  <a:lnTo>
                    <a:pt x="268287" y="424840"/>
                  </a:lnTo>
                  <a:lnTo>
                    <a:pt x="298767" y="424840"/>
                  </a:lnTo>
                  <a:lnTo>
                    <a:pt x="298767" y="424141"/>
                  </a:lnTo>
                  <a:lnTo>
                    <a:pt x="297900" y="420389"/>
                  </a:lnTo>
                  <a:lnTo>
                    <a:pt x="296524" y="414231"/>
                  </a:lnTo>
                  <a:lnTo>
                    <a:pt x="295250" y="406512"/>
                  </a:lnTo>
                  <a:lnTo>
                    <a:pt x="294690" y="398081"/>
                  </a:lnTo>
                  <a:lnTo>
                    <a:pt x="294690" y="3360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754008"/>
              <a:ext cx="14544040" cy="3013075"/>
            </a:xfrm>
            <a:custGeom>
              <a:avLst/>
              <a:gdLst/>
              <a:ahLst/>
              <a:cxnLst/>
              <a:rect l="l" t="t" r="r" b="b"/>
              <a:pathLst>
                <a:path w="14544040" h="3013075">
                  <a:moveTo>
                    <a:pt x="0" y="0"/>
                  </a:moveTo>
                  <a:lnTo>
                    <a:pt x="0" y="3012998"/>
                  </a:lnTo>
                  <a:lnTo>
                    <a:pt x="14544039" y="3012998"/>
                  </a:lnTo>
                  <a:lnTo>
                    <a:pt x="145440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95D">
                <a:alpha val="81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227714" y="7646906"/>
            <a:ext cx="113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416001" y="418291"/>
            <a:ext cx="171259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110" dirty="0"/>
              <a:t>Water</a:t>
            </a:r>
            <a:r>
              <a:rPr sz="4200" spc="-365" dirty="0"/>
              <a:t> </a:t>
            </a:r>
            <a:r>
              <a:rPr sz="4200" spc="-60" dirty="0"/>
              <a:t>:</a:t>
            </a:r>
            <a:endParaRPr sz="4200"/>
          </a:p>
        </p:txBody>
      </p:sp>
      <p:sp>
        <p:nvSpPr>
          <p:cNvPr id="11" name="object 11"/>
          <p:cNvSpPr txBox="1"/>
          <p:nvPr/>
        </p:nvSpPr>
        <p:spPr>
          <a:xfrm>
            <a:off x="5093176" y="1065991"/>
            <a:ext cx="435800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solidFill>
                  <a:srgbClr val="FFFFFF"/>
                </a:solidFill>
                <a:latin typeface="Larken Bold"/>
                <a:cs typeface="Larken Bold"/>
              </a:rPr>
              <a:t>a</a:t>
            </a:r>
            <a:r>
              <a:rPr sz="4200" b="1" spc="-3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4200" b="1" dirty="0">
                <a:solidFill>
                  <a:srgbClr val="FFFFFF"/>
                </a:solidFill>
                <a:latin typeface="Larken Bold"/>
                <a:cs typeface="Larken Bold"/>
              </a:rPr>
              <a:t>bigger</a:t>
            </a:r>
            <a:r>
              <a:rPr sz="4200" b="1" spc="-3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4200" b="1" spc="-10" dirty="0">
                <a:solidFill>
                  <a:srgbClr val="FFFFFF"/>
                </a:solidFill>
                <a:latin typeface="Larken Bold"/>
                <a:cs typeface="Larken Bold"/>
              </a:rPr>
              <a:t>challenge</a:t>
            </a:r>
            <a:endParaRPr sz="4200">
              <a:latin typeface="Larken"/>
              <a:cs typeface="Larke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10634" y="1713691"/>
            <a:ext cx="232283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solidFill>
                  <a:srgbClr val="FFFFFF"/>
                </a:solidFill>
                <a:latin typeface="Larken Bold"/>
                <a:cs typeface="Larken Bold"/>
              </a:rPr>
              <a:t>than</a:t>
            </a:r>
            <a:r>
              <a:rPr sz="4200" b="1" spc="-6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4200" b="1" spc="-50" dirty="0">
                <a:solidFill>
                  <a:srgbClr val="FFFFFF"/>
                </a:solidFill>
                <a:latin typeface="Larken Bold"/>
                <a:cs typeface="Larken Bold"/>
              </a:rPr>
              <a:t>ever</a:t>
            </a:r>
            <a:endParaRPr sz="4200">
              <a:latin typeface="Larken"/>
              <a:cs typeface="Larke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300" y="3692331"/>
            <a:ext cx="4385310" cy="125793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4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2021-</a:t>
            </a:r>
            <a:r>
              <a:rPr sz="1400" b="1" spc="-2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2025</a:t>
            </a:r>
            <a:endParaRPr sz="1400" dirty="0">
              <a:latin typeface="Larken" pitchFamily="2" charset="77"/>
              <a:cs typeface="Arial"/>
            </a:endParaRPr>
          </a:p>
          <a:p>
            <a:pPr marL="12700" marR="1314450">
              <a:lnSpc>
                <a:spcPts val="1600"/>
              </a:lnSpc>
              <a:spcBef>
                <a:spcPts val="605"/>
              </a:spcBef>
            </a:pPr>
            <a:r>
              <a:rPr sz="14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Core</a:t>
            </a:r>
            <a:r>
              <a:rPr sz="1400" b="1" spc="-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mission:</a:t>
            </a:r>
            <a:r>
              <a:rPr sz="1400" b="1" spc="-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5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managing</a:t>
            </a:r>
            <a:r>
              <a:rPr sz="1400" b="1" spc="-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8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tap</a:t>
            </a:r>
            <a:r>
              <a:rPr sz="1400" b="1" spc="-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7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water </a:t>
            </a:r>
            <a:r>
              <a:rPr sz="1400" b="1" spc="5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and</a:t>
            </a:r>
            <a:r>
              <a:rPr sz="1400" b="1" spc="-2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4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wastewater.</a:t>
            </a:r>
            <a:endParaRPr sz="1400" dirty="0">
              <a:latin typeface="Larken" pitchFamily="2" charset="77"/>
              <a:cs typeface="Arial"/>
            </a:endParaRPr>
          </a:p>
          <a:p>
            <a:pPr marL="12700" marR="5080">
              <a:lnSpc>
                <a:spcPts val="1600"/>
              </a:lnSpc>
              <a:spcBef>
                <a:spcPts val="570"/>
              </a:spcBef>
            </a:pPr>
            <a:r>
              <a:rPr sz="1400" spc="65" dirty="0">
                <a:solidFill>
                  <a:srgbClr val="FFFFFF"/>
                </a:solidFill>
                <a:latin typeface="Larken" pitchFamily="2" charset="77"/>
                <a:cs typeface="Arial"/>
              </a:rPr>
              <a:t>Our</a:t>
            </a:r>
            <a:r>
              <a:rPr sz="1400" spc="8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Larken" pitchFamily="2" charset="77"/>
                <a:cs typeface="Arial"/>
              </a:rPr>
              <a:t>role</a:t>
            </a:r>
            <a:r>
              <a:rPr sz="140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Larken" pitchFamily="2" charset="77"/>
                <a:cs typeface="Arial"/>
              </a:rPr>
              <a:t>focused</a:t>
            </a:r>
            <a:r>
              <a:rPr sz="140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Larken" pitchFamily="2" charset="77"/>
                <a:cs typeface="Arial"/>
              </a:rPr>
              <a:t>on</a:t>
            </a:r>
            <a:r>
              <a:rPr sz="140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the</a:t>
            </a:r>
            <a:r>
              <a:rPr sz="1400" spc="8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Larken" pitchFamily="2" charset="77"/>
                <a:cs typeface="Arial"/>
              </a:rPr>
              <a:t>small</a:t>
            </a:r>
            <a:r>
              <a:rPr sz="140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Larken" pitchFamily="2" charset="77"/>
                <a:cs typeface="Arial"/>
              </a:rPr>
              <a:t>water</a:t>
            </a:r>
            <a:r>
              <a:rPr sz="140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Larken" pitchFamily="2" charset="77"/>
                <a:cs typeface="Arial"/>
              </a:rPr>
              <a:t>cycle-</a:t>
            </a:r>
            <a:r>
              <a:rPr sz="1400" spc="-10" dirty="0">
                <a:solidFill>
                  <a:srgbClr val="FFFFFF"/>
                </a:solidFill>
                <a:latin typeface="Larken" pitchFamily="2" charset="77"/>
                <a:cs typeface="Arial"/>
              </a:rPr>
              <a:t>capturing, </a:t>
            </a:r>
            <a:r>
              <a:rPr sz="140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treating,</a:t>
            </a:r>
            <a:r>
              <a:rPr sz="1400" spc="-1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Larken" pitchFamily="2" charset="77"/>
                <a:cs typeface="Arial"/>
              </a:rPr>
              <a:t>distributing,</a:t>
            </a:r>
            <a:r>
              <a:rPr sz="1400" spc="-1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Larken" pitchFamily="2" charset="77"/>
                <a:cs typeface="Arial"/>
              </a:rPr>
              <a:t>and</a:t>
            </a:r>
            <a:r>
              <a:rPr sz="1400" spc="-1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purifying</a:t>
            </a:r>
            <a:r>
              <a:rPr sz="1400" spc="-1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water</a:t>
            </a:r>
            <a:endParaRPr sz="1400" dirty="0">
              <a:latin typeface="Larken" pitchFamily="2" charset="77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87299" y="3692331"/>
            <a:ext cx="4664710" cy="166433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4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2025-</a:t>
            </a:r>
            <a:r>
              <a:rPr sz="1400" b="1" spc="-2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2030</a:t>
            </a:r>
            <a:endParaRPr sz="1400" dirty="0">
              <a:latin typeface="Larken" pitchFamily="2" charset="77"/>
              <a:cs typeface="Arial"/>
            </a:endParaRPr>
          </a:p>
          <a:p>
            <a:pPr marL="12700" marR="1130300">
              <a:lnSpc>
                <a:spcPts val="1600"/>
              </a:lnSpc>
              <a:spcBef>
                <a:spcPts val="605"/>
              </a:spcBef>
            </a:pPr>
            <a:r>
              <a:rPr sz="14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Today,</a:t>
            </a:r>
            <a:r>
              <a:rPr sz="1400" b="1" spc="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7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we</a:t>
            </a:r>
            <a:r>
              <a:rPr sz="1400" b="1" spc="1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have</a:t>
            </a:r>
            <a:r>
              <a:rPr sz="1400" b="1" spc="1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6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a</a:t>
            </a:r>
            <a:r>
              <a:rPr sz="1400" b="1" spc="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6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greater</a:t>
            </a:r>
            <a:r>
              <a:rPr sz="1400" b="1" spc="1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responsibility: </a:t>
            </a:r>
            <a:r>
              <a:rPr sz="1400" b="1" spc="5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protecting</a:t>
            </a:r>
            <a:r>
              <a:rPr sz="1400" b="1" spc="-1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8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the</a:t>
            </a:r>
            <a:r>
              <a:rPr sz="1400" b="1" spc="-1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6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entire</a:t>
            </a:r>
            <a:r>
              <a:rPr sz="1400" b="1" spc="-1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8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water</a:t>
            </a:r>
            <a:r>
              <a:rPr sz="1400" b="1" spc="-1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cycle.</a:t>
            </a:r>
            <a:endParaRPr sz="1400" dirty="0">
              <a:latin typeface="Larken" pitchFamily="2" charset="77"/>
              <a:cs typeface="Arial"/>
            </a:endParaRPr>
          </a:p>
          <a:p>
            <a:pPr marL="12700" marR="5080" algn="just">
              <a:lnSpc>
                <a:spcPts val="1600"/>
              </a:lnSpc>
              <a:spcBef>
                <a:spcPts val="570"/>
              </a:spcBef>
            </a:pPr>
            <a:r>
              <a:rPr sz="1400" dirty="0">
                <a:solidFill>
                  <a:srgbClr val="FFFFFF"/>
                </a:solidFill>
                <a:latin typeface="Larken" pitchFamily="2" charset="77"/>
                <a:cs typeface="Arial"/>
              </a:rPr>
              <a:t>Rivers,</a:t>
            </a:r>
            <a:r>
              <a:rPr sz="1400" spc="3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groundwater,</a:t>
            </a:r>
            <a:r>
              <a:rPr sz="1400" spc="3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Larken" pitchFamily="2" charset="77"/>
                <a:cs typeface="Arial"/>
              </a:rPr>
              <a:t>and</a:t>
            </a:r>
            <a:r>
              <a:rPr sz="1400" spc="3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Larken" pitchFamily="2" charset="77"/>
                <a:cs typeface="Arial"/>
              </a:rPr>
              <a:t>oceans</a:t>
            </a:r>
            <a:r>
              <a:rPr sz="1400" spc="3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Larken" pitchFamily="2" charset="77"/>
                <a:cs typeface="Arial"/>
              </a:rPr>
              <a:t>are</a:t>
            </a:r>
            <a:r>
              <a:rPr sz="1400" spc="3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Larken" pitchFamily="2" charset="77"/>
                <a:cs typeface="Arial"/>
              </a:rPr>
              <a:t>all</a:t>
            </a:r>
            <a:r>
              <a:rPr sz="1400" spc="3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Larken" pitchFamily="2" charset="77"/>
                <a:cs typeface="Arial"/>
              </a:rPr>
              <a:t>interconnected. </a:t>
            </a:r>
            <a:r>
              <a:rPr sz="140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If</a:t>
            </a:r>
            <a:r>
              <a:rPr sz="1400" spc="1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Larken" pitchFamily="2" charset="77"/>
                <a:cs typeface="Arial"/>
              </a:rPr>
              <a:t>we</a:t>
            </a:r>
            <a:r>
              <a:rPr sz="140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want</a:t>
            </a:r>
            <a:r>
              <a:rPr sz="1400" spc="1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Larken" pitchFamily="2" charset="77"/>
                <a:cs typeface="Arial"/>
              </a:rPr>
              <a:t>to</a:t>
            </a:r>
            <a:r>
              <a:rPr sz="140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Larken" pitchFamily="2" charset="77"/>
                <a:cs typeface="Arial"/>
              </a:rPr>
              <a:t>ensure</a:t>
            </a:r>
            <a:r>
              <a:rPr sz="140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both</a:t>
            </a:r>
            <a:r>
              <a:rPr sz="1400" spc="1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quality</a:t>
            </a:r>
            <a:r>
              <a:rPr sz="140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Larken" pitchFamily="2" charset="77"/>
                <a:cs typeface="Arial"/>
              </a:rPr>
              <a:t>and</a:t>
            </a:r>
            <a:r>
              <a:rPr sz="140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Larken" pitchFamily="2" charset="77"/>
                <a:cs typeface="Arial"/>
              </a:rPr>
              <a:t>quantity</a:t>
            </a:r>
            <a:r>
              <a:rPr sz="1400" spc="1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Larken" pitchFamily="2" charset="77"/>
                <a:cs typeface="Arial"/>
              </a:rPr>
              <a:t>of</a:t>
            </a:r>
            <a:r>
              <a:rPr sz="140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water </a:t>
            </a:r>
            <a:r>
              <a:rPr sz="1400" spc="90" dirty="0">
                <a:solidFill>
                  <a:srgbClr val="FFFFFF"/>
                </a:solidFill>
                <a:latin typeface="Larken" pitchFamily="2" charset="77"/>
                <a:cs typeface="Arial"/>
              </a:rPr>
              <a:t>for</a:t>
            </a:r>
            <a:r>
              <a:rPr sz="140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the</a:t>
            </a:r>
            <a:r>
              <a:rPr sz="1400" spc="2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Larken" pitchFamily="2" charset="77"/>
                <a:cs typeface="Arial"/>
              </a:rPr>
              <a:t>future,</a:t>
            </a:r>
            <a:r>
              <a:rPr sz="140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we</a:t>
            </a:r>
            <a:r>
              <a:rPr sz="1400" spc="2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Larken" pitchFamily="2" charset="77"/>
                <a:cs typeface="Arial"/>
              </a:rPr>
              <a:t>must</a:t>
            </a:r>
            <a:r>
              <a:rPr sz="140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Larken" pitchFamily="2" charset="77"/>
                <a:cs typeface="Arial"/>
              </a:rPr>
              <a:t>rethink</a:t>
            </a:r>
            <a:r>
              <a:rPr sz="1400" spc="2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our</a:t>
            </a:r>
            <a:r>
              <a:rPr sz="140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approach</a:t>
            </a:r>
            <a:r>
              <a:rPr sz="1400" spc="2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Larken" pitchFamily="2" charset="77"/>
                <a:cs typeface="Arial"/>
              </a:rPr>
              <a:t>to</a:t>
            </a:r>
            <a:r>
              <a:rPr sz="140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be</a:t>
            </a:r>
            <a:r>
              <a:rPr sz="1400" spc="2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Larken" pitchFamily="2" charset="77"/>
                <a:cs typeface="Arial"/>
              </a:rPr>
              <a:t>able </a:t>
            </a:r>
            <a:r>
              <a:rPr sz="1400" spc="90" dirty="0">
                <a:solidFill>
                  <a:srgbClr val="FFFFFF"/>
                </a:solidFill>
                <a:latin typeface="Larken" pitchFamily="2" charset="77"/>
                <a:cs typeface="Arial"/>
              </a:rPr>
              <a:t>to</a:t>
            </a:r>
            <a:r>
              <a:rPr sz="140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help</a:t>
            </a:r>
            <a:r>
              <a:rPr sz="140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our</a:t>
            </a:r>
            <a:r>
              <a:rPr sz="140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Larken" pitchFamily="2" charset="77"/>
                <a:cs typeface="Arial"/>
              </a:rPr>
              <a:t>clients</a:t>
            </a:r>
            <a:r>
              <a:rPr sz="140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Larken" pitchFamily="2" charset="77"/>
                <a:cs typeface="Arial"/>
              </a:rPr>
              <a:t>to</a:t>
            </a:r>
            <a:r>
              <a:rPr sz="140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adapt</a:t>
            </a:r>
            <a:r>
              <a:rPr sz="1400" spc="1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90" dirty="0">
                <a:solidFill>
                  <a:srgbClr val="FFFFFF"/>
                </a:solidFill>
                <a:latin typeface="Larken" pitchFamily="2" charset="77"/>
                <a:cs typeface="Arial"/>
              </a:rPr>
              <a:t>to</a:t>
            </a:r>
            <a:r>
              <a:rPr sz="140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Larken" pitchFamily="2" charset="77"/>
                <a:cs typeface="Arial"/>
              </a:rPr>
              <a:t>climate</a:t>
            </a:r>
            <a:r>
              <a:rPr sz="140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Larken" pitchFamily="2" charset="77"/>
                <a:cs typeface="Arial"/>
              </a:rPr>
              <a:t>change.</a:t>
            </a:r>
            <a:endParaRPr sz="1400" dirty="0">
              <a:latin typeface="Larken" pitchFamily="2" charset="77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99300" y="4213231"/>
            <a:ext cx="2545715" cy="990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930" marR="194310" indent="-635" algn="ctr">
              <a:lnSpc>
                <a:spcPct val="113100"/>
              </a:lnSpc>
              <a:spcBef>
                <a:spcPts val="100"/>
              </a:spcBef>
            </a:pPr>
            <a:r>
              <a:rPr sz="1400" b="1" spc="14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It</a:t>
            </a:r>
            <a:r>
              <a:rPr sz="1400" b="1" spc="6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is</a:t>
            </a:r>
            <a:r>
              <a:rPr sz="1400" b="1" spc="6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no</a:t>
            </a:r>
            <a:r>
              <a:rPr sz="1400" b="1" spc="6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longer</a:t>
            </a:r>
            <a:r>
              <a:rPr sz="1400" b="1" spc="6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4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enough </a:t>
            </a:r>
            <a:r>
              <a:rPr sz="1400" b="1" spc="7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to</a:t>
            </a:r>
            <a:r>
              <a:rPr sz="1400" b="1" spc="-2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5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tackle</a:t>
            </a:r>
            <a:r>
              <a:rPr sz="1400" b="1" spc="-1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5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climate</a:t>
            </a:r>
            <a:r>
              <a:rPr sz="1400" b="1" spc="-2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shocks</a:t>
            </a:r>
            <a:endParaRPr sz="1400" dirty="0">
              <a:latin typeface="Larken" pitchFamily="2" charset="77"/>
              <a:cs typeface="Arial"/>
            </a:endParaRPr>
          </a:p>
          <a:p>
            <a:pPr marL="12700" marR="5080" algn="ctr">
              <a:lnSpc>
                <a:spcPct val="113100"/>
              </a:lnSpc>
            </a:pPr>
            <a:r>
              <a:rPr sz="1400" b="1" spc="4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(drought,</a:t>
            </a:r>
            <a:r>
              <a:rPr sz="1400" b="1" spc="7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storms,</a:t>
            </a:r>
            <a:r>
              <a:rPr sz="1400" b="1" spc="8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tornado…) </a:t>
            </a:r>
            <a:r>
              <a:rPr sz="1400" b="1" spc="5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and</a:t>
            </a:r>
            <a:r>
              <a:rPr sz="1400" b="1" spc="114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increasing</a:t>
            </a:r>
            <a:r>
              <a:rPr sz="1400" b="1" spc="114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pollutions</a:t>
            </a:r>
            <a:endParaRPr sz="1400" dirty="0">
              <a:latin typeface="Larken" pitchFamily="2" charset="77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60000" y="2466008"/>
            <a:ext cx="6264275" cy="1132840"/>
            <a:chOff x="360000" y="2466008"/>
            <a:chExt cx="6264275" cy="1132840"/>
          </a:xfrm>
        </p:grpSpPr>
        <p:sp>
          <p:nvSpPr>
            <p:cNvPr id="17" name="object 17"/>
            <p:cNvSpPr/>
            <p:nvPr/>
          </p:nvSpPr>
          <p:spPr>
            <a:xfrm>
              <a:off x="360000" y="2752812"/>
              <a:ext cx="5815965" cy="558800"/>
            </a:xfrm>
            <a:custGeom>
              <a:avLst/>
              <a:gdLst/>
              <a:ahLst/>
              <a:cxnLst/>
              <a:rect l="l" t="t" r="r" b="b"/>
              <a:pathLst>
                <a:path w="5815965" h="558800">
                  <a:moveTo>
                    <a:pt x="0" y="558800"/>
                  </a:moveTo>
                  <a:lnTo>
                    <a:pt x="5815558" y="558800"/>
                  </a:lnTo>
                  <a:lnTo>
                    <a:pt x="5815558" y="0"/>
                  </a:lnTo>
                  <a:lnTo>
                    <a:pt x="0" y="0"/>
                  </a:lnTo>
                  <a:lnTo>
                    <a:pt x="0" y="558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14996" y="2466008"/>
              <a:ext cx="609600" cy="1132840"/>
            </a:xfrm>
            <a:custGeom>
              <a:avLst/>
              <a:gdLst/>
              <a:ahLst/>
              <a:cxnLst/>
              <a:rect l="l" t="t" r="r" b="b"/>
              <a:pathLst>
                <a:path w="609600" h="1132839">
                  <a:moveTo>
                    <a:pt x="0" y="0"/>
                  </a:moveTo>
                  <a:lnTo>
                    <a:pt x="0" y="1132408"/>
                  </a:lnTo>
                  <a:lnTo>
                    <a:pt x="609003" y="566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488785" y="2776451"/>
            <a:ext cx="25660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20" dirty="0">
                <a:solidFill>
                  <a:srgbClr val="00395D"/>
                </a:solidFill>
                <a:latin typeface="Larken Bold"/>
                <a:cs typeface="Larken Bold"/>
              </a:rPr>
              <a:t>From</a:t>
            </a:r>
            <a:r>
              <a:rPr sz="2600" b="1" spc="-75" dirty="0">
                <a:solidFill>
                  <a:srgbClr val="00395D"/>
                </a:solidFill>
                <a:latin typeface="Larken Bold"/>
                <a:cs typeface="Larken Bold"/>
              </a:rPr>
              <a:t> </a:t>
            </a:r>
            <a:r>
              <a:rPr sz="2600" b="1" dirty="0">
                <a:solidFill>
                  <a:srgbClr val="00395D"/>
                </a:solidFill>
                <a:latin typeface="Larken Bold"/>
                <a:cs typeface="Larken Bold"/>
              </a:rPr>
              <a:t>tap</a:t>
            </a:r>
            <a:r>
              <a:rPr sz="2600" b="1" spc="-75" dirty="0">
                <a:solidFill>
                  <a:srgbClr val="00395D"/>
                </a:solidFill>
                <a:latin typeface="Larken Bold"/>
                <a:cs typeface="Larken Bold"/>
              </a:rPr>
              <a:t> </a:t>
            </a:r>
            <a:r>
              <a:rPr sz="2600" b="1" spc="-35" dirty="0">
                <a:solidFill>
                  <a:srgbClr val="00395D"/>
                </a:solidFill>
                <a:latin typeface="Larken Bold"/>
                <a:cs typeface="Larken Bold"/>
              </a:rPr>
              <a:t>water...</a:t>
            </a:r>
            <a:endParaRPr sz="2600">
              <a:latin typeface="Larken"/>
              <a:cs typeface="Larke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100000" y="2466008"/>
            <a:ext cx="6084570" cy="1132840"/>
            <a:chOff x="8100000" y="2466008"/>
            <a:chExt cx="6084570" cy="1132840"/>
          </a:xfrm>
        </p:grpSpPr>
        <p:sp>
          <p:nvSpPr>
            <p:cNvPr id="21" name="object 21"/>
            <p:cNvSpPr/>
            <p:nvPr/>
          </p:nvSpPr>
          <p:spPr>
            <a:xfrm>
              <a:off x="8100000" y="2752812"/>
              <a:ext cx="5635625" cy="558800"/>
            </a:xfrm>
            <a:custGeom>
              <a:avLst/>
              <a:gdLst/>
              <a:ahLst/>
              <a:cxnLst/>
              <a:rect l="l" t="t" r="r" b="b"/>
              <a:pathLst>
                <a:path w="5635625" h="558800">
                  <a:moveTo>
                    <a:pt x="0" y="558800"/>
                  </a:moveTo>
                  <a:lnTo>
                    <a:pt x="5635561" y="558800"/>
                  </a:lnTo>
                  <a:lnTo>
                    <a:pt x="5635561" y="0"/>
                  </a:lnTo>
                  <a:lnTo>
                    <a:pt x="0" y="0"/>
                  </a:lnTo>
                  <a:lnTo>
                    <a:pt x="0" y="558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574995" y="2466008"/>
              <a:ext cx="609600" cy="1132840"/>
            </a:xfrm>
            <a:custGeom>
              <a:avLst/>
              <a:gdLst/>
              <a:ahLst/>
              <a:cxnLst/>
              <a:rect l="l" t="t" r="r" b="b"/>
              <a:pathLst>
                <a:path w="609600" h="1132839">
                  <a:moveTo>
                    <a:pt x="0" y="0"/>
                  </a:moveTo>
                  <a:lnTo>
                    <a:pt x="0" y="1132408"/>
                  </a:lnTo>
                  <a:lnTo>
                    <a:pt x="609003" y="566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0038825" y="2776451"/>
            <a:ext cx="308720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10" dirty="0">
                <a:solidFill>
                  <a:srgbClr val="00395D"/>
                </a:solidFill>
                <a:latin typeface="Larken Bold"/>
                <a:cs typeface="Larken Bold"/>
              </a:rPr>
              <a:t>...</a:t>
            </a:r>
            <a:r>
              <a:rPr lang="fr-FR" sz="2600" b="1" spc="-10" dirty="0">
                <a:solidFill>
                  <a:srgbClr val="00395D"/>
                </a:solidFill>
                <a:latin typeface="Larken Bold"/>
                <a:cs typeface="Larken Bold"/>
              </a:rPr>
              <a:t> </a:t>
            </a:r>
            <a:r>
              <a:rPr sz="2600" b="1" spc="-10" dirty="0">
                <a:solidFill>
                  <a:srgbClr val="00395D"/>
                </a:solidFill>
                <a:latin typeface="Larken Bold"/>
                <a:cs typeface="Larken Bold"/>
              </a:rPr>
              <a:t>to</a:t>
            </a:r>
            <a:r>
              <a:rPr sz="2600" b="1" spc="-60" dirty="0">
                <a:solidFill>
                  <a:srgbClr val="00395D"/>
                </a:solidFill>
                <a:latin typeface="Larken Bold"/>
                <a:cs typeface="Larken Bold"/>
              </a:rPr>
              <a:t> </a:t>
            </a:r>
            <a:r>
              <a:rPr sz="2600" b="1" dirty="0">
                <a:solidFill>
                  <a:srgbClr val="00395D"/>
                </a:solidFill>
                <a:latin typeface="Larken Bold"/>
                <a:cs typeface="Larken Bold"/>
              </a:rPr>
              <a:t>the</a:t>
            </a:r>
            <a:r>
              <a:rPr sz="2600" b="1" spc="-60" dirty="0">
                <a:solidFill>
                  <a:srgbClr val="00395D"/>
                </a:solidFill>
                <a:latin typeface="Larken Bold"/>
                <a:cs typeface="Larken Bold"/>
              </a:rPr>
              <a:t> </a:t>
            </a:r>
            <a:r>
              <a:rPr sz="2600" b="1" spc="-10" dirty="0">
                <a:solidFill>
                  <a:srgbClr val="00395D"/>
                </a:solidFill>
                <a:latin typeface="Larken Bold"/>
                <a:cs typeface="Larken Bold"/>
              </a:rPr>
              <a:t>ocean</a:t>
            </a:r>
            <a:endParaRPr sz="2600" dirty="0">
              <a:latin typeface="Larken"/>
              <a:cs typeface="Larke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9994" y="2923019"/>
            <a:ext cx="8844915" cy="2477135"/>
          </a:xfrm>
          <a:custGeom>
            <a:avLst/>
            <a:gdLst/>
            <a:ahLst/>
            <a:cxnLst/>
            <a:rect l="l" t="t" r="r" b="b"/>
            <a:pathLst>
              <a:path w="8844915" h="2477135">
                <a:moveTo>
                  <a:pt x="192659" y="803998"/>
                </a:moveTo>
                <a:lnTo>
                  <a:pt x="161201" y="841006"/>
                </a:lnTo>
                <a:lnTo>
                  <a:pt x="132168" y="880046"/>
                </a:lnTo>
                <a:lnTo>
                  <a:pt x="105689" y="921004"/>
                </a:lnTo>
                <a:lnTo>
                  <a:pt x="81889" y="963739"/>
                </a:lnTo>
                <a:lnTo>
                  <a:pt x="60871" y="1008151"/>
                </a:lnTo>
                <a:lnTo>
                  <a:pt x="42760" y="1054125"/>
                </a:lnTo>
                <a:lnTo>
                  <a:pt x="27686" y="1101521"/>
                </a:lnTo>
                <a:lnTo>
                  <a:pt x="15748" y="1150239"/>
                </a:lnTo>
                <a:lnTo>
                  <a:pt x="7073" y="1200162"/>
                </a:lnTo>
                <a:lnTo>
                  <a:pt x="1790" y="1251153"/>
                </a:lnTo>
                <a:lnTo>
                  <a:pt x="0" y="1303121"/>
                </a:lnTo>
                <a:lnTo>
                  <a:pt x="0" y="1977834"/>
                </a:lnTo>
                <a:lnTo>
                  <a:pt x="1790" y="2029790"/>
                </a:lnTo>
                <a:lnTo>
                  <a:pt x="7073" y="2080793"/>
                </a:lnTo>
                <a:lnTo>
                  <a:pt x="15748" y="2130717"/>
                </a:lnTo>
                <a:lnTo>
                  <a:pt x="27686" y="2179434"/>
                </a:lnTo>
                <a:lnTo>
                  <a:pt x="42760" y="2226843"/>
                </a:lnTo>
                <a:lnTo>
                  <a:pt x="60871" y="2272817"/>
                </a:lnTo>
                <a:lnTo>
                  <a:pt x="81889" y="2317229"/>
                </a:lnTo>
                <a:lnTo>
                  <a:pt x="105689" y="2359977"/>
                </a:lnTo>
                <a:lnTo>
                  <a:pt x="132168" y="2400922"/>
                </a:lnTo>
                <a:lnTo>
                  <a:pt x="161201" y="2439974"/>
                </a:lnTo>
                <a:lnTo>
                  <a:pt x="192659" y="2476995"/>
                </a:lnTo>
                <a:lnTo>
                  <a:pt x="176733" y="2429827"/>
                </a:lnTo>
                <a:lnTo>
                  <a:pt x="162369" y="2381974"/>
                </a:lnTo>
                <a:lnTo>
                  <a:pt x="149567" y="2333460"/>
                </a:lnTo>
                <a:lnTo>
                  <a:pt x="138391" y="2284323"/>
                </a:lnTo>
                <a:lnTo>
                  <a:pt x="128841" y="2234577"/>
                </a:lnTo>
                <a:lnTo>
                  <a:pt x="120967" y="2184247"/>
                </a:lnTo>
                <a:lnTo>
                  <a:pt x="114782" y="2133384"/>
                </a:lnTo>
                <a:lnTo>
                  <a:pt x="110337" y="2082012"/>
                </a:lnTo>
                <a:lnTo>
                  <a:pt x="107645" y="2030145"/>
                </a:lnTo>
                <a:lnTo>
                  <a:pt x="106743" y="1977834"/>
                </a:lnTo>
                <a:lnTo>
                  <a:pt x="106743" y="1303121"/>
                </a:lnTo>
                <a:lnTo>
                  <a:pt x="107645" y="1250810"/>
                </a:lnTo>
                <a:lnTo>
                  <a:pt x="110337" y="1198943"/>
                </a:lnTo>
                <a:lnTo>
                  <a:pt x="114782" y="1147572"/>
                </a:lnTo>
                <a:lnTo>
                  <a:pt x="120967" y="1096708"/>
                </a:lnTo>
                <a:lnTo>
                  <a:pt x="128841" y="1046391"/>
                </a:lnTo>
                <a:lnTo>
                  <a:pt x="138391" y="996645"/>
                </a:lnTo>
                <a:lnTo>
                  <a:pt x="149567" y="947496"/>
                </a:lnTo>
                <a:lnTo>
                  <a:pt x="162369" y="898994"/>
                </a:lnTo>
                <a:lnTo>
                  <a:pt x="176733" y="851141"/>
                </a:lnTo>
                <a:lnTo>
                  <a:pt x="192659" y="803998"/>
                </a:lnTo>
                <a:close/>
              </a:path>
              <a:path w="8844915" h="2477135">
                <a:moveTo>
                  <a:pt x="6666827" y="1020953"/>
                </a:moveTo>
                <a:lnTo>
                  <a:pt x="6650406" y="978001"/>
                </a:lnTo>
                <a:lnTo>
                  <a:pt x="6595465" y="947331"/>
                </a:lnTo>
                <a:lnTo>
                  <a:pt x="6570878" y="938745"/>
                </a:lnTo>
                <a:lnTo>
                  <a:pt x="6551777" y="930160"/>
                </a:lnTo>
                <a:lnTo>
                  <a:pt x="6539408" y="919708"/>
                </a:lnTo>
                <a:lnTo>
                  <a:pt x="6535013" y="905510"/>
                </a:lnTo>
                <a:lnTo>
                  <a:pt x="6538163" y="892911"/>
                </a:lnTo>
                <a:lnTo>
                  <a:pt x="6546545" y="883818"/>
                </a:lnTo>
                <a:lnTo>
                  <a:pt x="6558610" y="878281"/>
                </a:lnTo>
                <a:lnTo>
                  <a:pt x="6572745" y="876427"/>
                </a:lnTo>
                <a:lnTo>
                  <a:pt x="6595389" y="881138"/>
                </a:lnTo>
                <a:lnTo>
                  <a:pt x="6616878" y="893648"/>
                </a:lnTo>
                <a:lnTo>
                  <a:pt x="6637096" y="911529"/>
                </a:lnTo>
                <a:lnTo>
                  <a:pt x="6655905" y="932345"/>
                </a:lnTo>
                <a:lnTo>
                  <a:pt x="6657734" y="932345"/>
                </a:lnTo>
                <a:lnTo>
                  <a:pt x="6657734" y="876935"/>
                </a:lnTo>
                <a:lnTo>
                  <a:pt x="6657861" y="876935"/>
                </a:lnTo>
                <a:lnTo>
                  <a:pt x="6656502" y="876427"/>
                </a:lnTo>
                <a:lnTo>
                  <a:pt x="6635902" y="868743"/>
                </a:lnTo>
                <a:lnTo>
                  <a:pt x="6614668" y="863244"/>
                </a:lnTo>
                <a:lnTo>
                  <a:pt x="6594970" y="860132"/>
                </a:lnTo>
                <a:lnTo>
                  <a:pt x="6577749" y="859155"/>
                </a:lnTo>
                <a:lnTo>
                  <a:pt x="6541173" y="863714"/>
                </a:lnTo>
                <a:lnTo>
                  <a:pt x="6512573" y="876935"/>
                </a:lnTo>
                <a:lnTo>
                  <a:pt x="6493954" y="898067"/>
                </a:lnTo>
                <a:lnTo>
                  <a:pt x="6487300" y="926414"/>
                </a:lnTo>
                <a:lnTo>
                  <a:pt x="6492430" y="951077"/>
                </a:lnTo>
                <a:lnTo>
                  <a:pt x="6507239" y="970673"/>
                </a:lnTo>
                <a:lnTo>
                  <a:pt x="6530822" y="986421"/>
                </a:lnTo>
                <a:lnTo>
                  <a:pt x="6562293" y="999591"/>
                </a:lnTo>
                <a:lnTo>
                  <a:pt x="6587249" y="1008583"/>
                </a:lnTo>
                <a:lnTo>
                  <a:pt x="6605803" y="1017651"/>
                </a:lnTo>
                <a:lnTo>
                  <a:pt x="6617373" y="1028598"/>
                </a:lnTo>
                <a:lnTo>
                  <a:pt x="6621361" y="1043203"/>
                </a:lnTo>
                <a:lnTo>
                  <a:pt x="6618008" y="1057452"/>
                </a:lnTo>
                <a:lnTo>
                  <a:pt x="6609207" y="1067523"/>
                </a:lnTo>
                <a:lnTo>
                  <a:pt x="6596824" y="1073505"/>
                </a:lnTo>
                <a:lnTo>
                  <a:pt x="6582753" y="1075486"/>
                </a:lnTo>
                <a:lnTo>
                  <a:pt x="6557886" y="1069809"/>
                </a:lnTo>
                <a:lnTo>
                  <a:pt x="6534569" y="1055319"/>
                </a:lnTo>
                <a:lnTo>
                  <a:pt x="6512954" y="1035799"/>
                </a:lnTo>
                <a:lnTo>
                  <a:pt x="6493230" y="1015034"/>
                </a:lnTo>
                <a:lnTo>
                  <a:pt x="6491402" y="1015034"/>
                </a:lnTo>
                <a:lnTo>
                  <a:pt x="6491402" y="1073200"/>
                </a:lnTo>
                <a:lnTo>
                  <a:pt x="6516725" y="1082535"/>
                </a:lnTo>
                <a:lnTo>
                  <a:pt x="6540017" y="1088885"/>
                </a:lnTo>
                <a:lnTo>
                  <a:pt x="6560921" y="1092504"/>
                </a:lnTo>
                <a:lnTo>
                  <a:pt x="6579108" y="1093660"/>
                </a:lnTo>
                <a:lnTo>
                  <a:pt x="6611988" y="1089393"/>
                </a:lnTo>
                <a:lnTo>
                  <a:pt x="6640004" y="1076223"/>
                </a:lnTo>
                <a:lnTo>
                  <a:pt x="6640639" y="1075486"/>
                </a:lnTo>
                <a:lnTo>
                  <a:pt x="6659512" y="1053592"/>
                </a:lnTo>
                <a:lnTo>
                  <a:pt x="6666827" y="1020953"/>
                </a:lnTo>
                <a:close/>
              </a:path>
              <a:path w="8844915" h="2477135">
                <a:moveTo>
                  <a:pt x="6916775" y="1061402"/>
                </a:moveTo>
                <a:lnTo>
                  <a:pt x="6915874" y="1060043"/>
                </a:lnTo>
                <a:lnTo>
                  <a:pt x="6903072" y="1062888"/>
                </a:lnTo>
                <a:lnTo>
                  <a:pt x="6893992" y="1059294"/>
                </a:lnTo>
                <a:lnTo>
                  <a:pt x="6893141" y="1057757"/>
                </a:lnTo>
                <a:lnTo>
                  <a:pt x="6888569" y="1049489"/>
                </a:lnTo>
                <a:lnTo>
                  <a:pt x="6886867" y="1034491"/>
                </a:lnTo>
                <a:lnTo>
                  <a:pt x="6886778" y="931887"/>
                </a:lnTo>
                <a:lnTo>
                  <a:pt x="6881635" y="902296"/>
                </a:lnTo>
                <a:lnTo>
                  <a:pt x="6866102" y="879322"/>
                </a:lnTo>
                <a:lnTo>
                  <a:pt x="6863423" y="877798"/>
                </a:lnTo>
                <a:lnTo>
                  <a:pt x="6840004" y="864438"/>
                </a:lnTo>
                <a:lnTo>
                  <a:pt x="6803161" y="859155"/>
                </a:lnTo>
                <a:lnTo>
                  <a:pt x="6782524" y="860247"/>
                </a:lnTo>
                <a:lnTo>
                  <a:pt x="6758737" y="863523"/>
                </a:lnTo>
                <a:lnTo>
                  <a:pt x="6732727" y="868934"/>
                </a:lnTo>
                <a:lnTo>
                  <a:pt x="6705447" y="876427"/>
                </a:lnTo>
                <a:lnTo>
                  <a:pt x="6705447" y="934148"/>
                </a:lnTo>
                <a:lnTo>
                  <a:pt x="6707733" y="934148"/>
                </a:lnTo>
                <a:lnTo>
                  <a:pt x="6721691" y="920546"/>
                </a:lnTo>
                <a:lnTo>
                  <a:pt x="6746532" y="901712"/>
                </a:lnTo>
                <a:lnTo>
                  <a:pt x="6775018" y="884999"/>
                </a:lnTo>
                <a:lnTo>
                  <a:pt x="6799974" y="877798"/>
                </a:lnTo>
                <a:lnTo>
                  <a:pt x="6812204" y="881151"/>
                </a:lnTo>
                <a:lnTo>
                  <a:pt x="6821856" y="891019"/>
                </a:lnTo>
                <a:lnTo>
                  <a:pt x="6828168" y="907122"/>
                </a:lnTo>
                <a:lnTo>
                  <a:pt x="6830441" y="929144"/>
                </a:lnTo>
                <a:lnTo>
                  <a:pt x="6830441" y="1043203"/>
                </a:lnTo>
                <a:lnTo>
                  <a:pt x="6821729" y="1051179"/>
                </a:lnTo>
                <a:lnTo>
                  <a:pt x="6812597" y="1057186"/>
                </a:lnTo>
                <a:lnTo>
                  <a:pt x="6802945" y="1060983"/>
                </a:lnTo>
                <a:lnTo>
                  <a:pt x="6792709" y="1062304"/>
                </a:lnTo>
                <a:lnTo>
                  <a:pt x="6775348" y="1058824"/>
                </a:lnTo>
                <a:lnTo>
                  <a:pt x="6749085" y="1015949"/>
                </a:lnTo>
                <a:lnTo>
                  <a:pt x="6766293" y="979982"/>
                </a:lnTo>
                <a:lnTo>
                  <a:pt x="6817246" y="969594"/>
                </a:lnTo>
                <a:lnTo>
                  <a:pt x="6818173" y="967778"/>
                </a:lnTo>
                <a:lnTo>
                  <a:pt x="6802907" y="954125"/>
                </a:lnTo>
                <a:lnTo>
                  <a:pt x="6790601" y="948004"/>
                </a:lnTo>
                <a:lnTo>
                  <a:pt x="6775272" y="948474"/>
                </a:lnTo>
                <a:lnTo>
                  <a:pt x="6725132" y="963714"/>
                </a:lnTo>
                <a:lnTo>
                  <a:pt x="6693446" y="998550"/>
                </a:lnTo>
                <a:lnTo>
                  <a:pt x="6689103" y="1023213"/>
                </a:lnTo>
                <a:lnTo>
                  <a:pt x="6692798" y="1043203"/>
                </a:lnTo>
                <a:lnTo>
                  <a:pt x="6693941" y="1049172"/>
                </a:lnTo>
                <a:lnTo>
                  <a:pt x="6708064" y="1071499"/>
                </a:lnTo>
                <a:lnTo>
                  <a:pt x="6731267" y="1087247"/>
                </a:lnTo>
                <a:lnTo>
                  <a:pt x="6763169" y="1093203"/>
                </a:lnTo>
                <a:lnTo>
                  <a:pt x="6786473" y="1090218"/>
                </a:lnTo>
                <a:lnTo>
                  <a:pt x="6805485" y="1082306"/>
                </a:lnTo>
                <a:lnTo>
                  <a:pt x="6820497" y="1070965"/>
                </a:lnTo>
                <a:lnTo>
                  <a:pt x="6827914" y="1062304"/>
                </a:lnTo>
                <a:lnTo>
                  <a:pt x="6831800" y="1057757"/>
                </a:lnTo>
                <a:lnTo>
                  <a:pt x="6837388" y="1072362"/>
                </a:lnTo>
                <a:lnTo>
                  <a:pt x="6846557" y="1083208"/>
                </a:lnTo>
                <a:lnTo>
                  <a:pt x="6859244" y="1090028"/>
                </a:lnTo>
                <a:lnTo>
                  <a:pt x="6859524" y="1090028"/>
                </a:lnTo>
                <a:lnTo>
                  <a:pt x="6874967" y="1092301"/>
                </a:lnTo>
                <a:lnTo>
                  <a:pt x="6890258" y="1090028"/>
                </a:lnTo>
                <a:lnTo>
                  <a:pt x="6902513" y="1083665"/>
                </a:lnTo>
                <a:lnTo>
                  <a:pt x="6911454" y="1073899"/>
                </a:lnTo>
                <a:lnTo>
                  <a:pt x="6916140" y="1062888"/>
                </a:lnTo>
                <a:lnTo>
                  <a:pt x="6916775" y="1061402"/>
                </a:lnTo>
                <a:close/>
              </a:path>
              <a:path w="8844915" h="2477135">
                <a:moveTo>
                  <a:pt x="7052272" y="434073"/>
                </a:moveTo>
                <a:lnTo>
                  <a:pt x="7032180" y="443865"/>
                </a:lnTo>
                <a:lnTo>
                  <a:pt x="7010781" y="451104"/>
                </a:lnTo>
                <a:lnTo>
                  <a:pt x="6988264" y="455587"/>
                </a:lnTo>
                <a:lnTo>
                  <a:pt x="6964832" y="457136"/>
                </a:lnTo>
                <a:lnTo>
                  <a:pt x="6852082" y="457136"/>
                </a:lnTo>
                <a:lnTo>
                  <a:pt x="6828625" y="455587"/>
                </a:lnTo>
                <a:lnTo>
                  <a:pt x="6806108" y="451104"/>
                </a:lnTo>
                <a:lnTo>
                  <a:pt x="6784708" y="443865"/>
                </a:lnTo>
                <a:lnTo>
                  <a:pt x="6764629" y="434073"/>
                </a:lnTo>
                <a:lnTo>
                  <a:pt x="6775056" y="463384"/>
                </a:lnTo>
                <a:lnTo>
                  <a:pt x="6794474" y="486879"/>
                </a:lnTo>
                <a:lnTo>
                  <a:pt x="6820827" y="502500"/>
                </a:lnTo>
                <a:lnTo>
                  <a:pt x="6852082" y="508165"/>
                </a:lnTo>
                <a:lnTo>
                  <a:pt x="6964832" y="508165"/>
                </a:lnTo>
                <a:lnTo>
                  <a:pt x="6996074" y="502500"/>
                </a:lnTo>
                <a:lnTo>
                  <a:pt x="7022427" y="486879"/>
                </a:lnTo>
                <a:lnTo>
                  <a:pt x="7041845" y="463384"/>
                </a:lnTo>
                <a:lnTo>
                  <a:pt x="7044068" y="457136"/>
                </a:lnTo>
                <a:lnTo>
                  <a:pt x="7052272" y="434073"/>
                </a:lnTo>
                <a:close/>
              </a:path>
              <a:path w="8844915" h="2477135">
                <a:moveTo>
                  <a:pt x="7052272" y="404685"/>
                </a:moveTo>
                <a:lnTo>
                  <a:pt x="7041845" y="375386"/>
                </a:lnTo>
                <a:lnTo>
                  <a:pt x="7022427" y="351891"/>
                </a:lnTo>
                <a:lnTo>
                  <a:pt x="6996074" y="336283"/>
                </a:lnTo>
                <a:lnTo>
                  <a:pt x="6964832" y="330619"/>
                </a:lnTo>
                <a:lnTo>
                  <a:pt x="6852082" y="330619"/>
                </a:lnTo>
                <a:lnTo>
                  <a:pt x="6828625" y="329069"/>
                </a:lnTo>
                <a:lnTo>
                  <a:pt x="6806108" y="324573"/>
                </a:lnTo>
                <a:lnTo>
                  <a:pt x="6784708" y="317334"/>
                </a:lnTo>
                <a:lnTo>
                  <a:pt x="6764629" y="307543"/>
                </a:lnTo>
                <a:lnTo>
                  <a:pt x="6775056" y="336854"/>
                </a:lnTo>
                <a:lnTo>
                  <a:pt x="6794474" y="360349"/>
                </a:lnTo>
                <a:lnTo>
                  <a:pt x="6820827" y="375970"/>
                </a:lnTo>
                <a:lnTo>
                  <a:pt x="6852082" y="381635"/>
                </a:lnTo>
                <a:lnTo>
                  <a:pt x="6964832" y="381635"/>
                </a:lnTo>
                <a:lnTo>
                  <a:pt x="6988264" y="383171"/>
                </a:lnTo>
                <a:lnTo>
                  <a:pt x="7010781" y="387667"/>
                </a:lnTo>
                <a:lnTo>
                  <a:pt x="7032180" y="394893"/>
                </a:lnTo>
                <a:lnTo>
                  <a:pt x="7052272" y="404685"/>
                </a:lnTo>
                <a:close/>
              </a:path>
              <a:path w="8844915" h="2477135">
                <a:moveTo>
                  <a:pt x="7052272" y="278155"/>
                </a:moveTo>
                <a:lnTo>
                  <a:pt x="7044055" y="255104"/>
                </a:lnTo>
                <a:lnTo>
                  <a:pt x="7041832" y="248856"/>
                </a:lnTo>
                <a:lnTo>
                  <a:pt x="7022414" y="225361"/>
                </a:lnTo>
                <a:lnTo>
                  <a:pt x="6996062" y="209753"/>
                </a:lnTo>
                <a:lnTo>
                  <a:pt x="6964820" y="204089"/>
                </a:lnTo>
                <a:lnTo>
                  <a:pt x="6852082" y="204089"/>
                </a:lnTo>
                <a:lnTo>
                  <a:pt x="6820827" y="209753"/>
                </a:lnTo>
                <a:lnTo>
                  <a:pt x="6794474" y="225361"/>
                </a:lnTo>
                <a:lnTo>
                  <a:pt x="6775056" y="248856"/>
                </a:lnTo>
                <a:lnTo>
                  <a:pt x="6764629" y="278155"/>
                </a:lnTo>
                <a:lnTo>
                  <a:pt x="6784708" y="268363"/>
                </a:lnTo>
                <a:lnTo>
                  <a:pt x="6806108" y="261137"/>
                </a:lnTo>
                <a:lnTo>
                  <a:pt x="6828625" y="256641"/>
                </a:lnTo>
                <a:lnTo>
                  <a:pt x="6852082" y="255104"/>
                </a:lnTo>
                <a:lnTo>
                  <a:pt x="6964820" y="255104"/>
                </a:lnTo>
                <a:lnTo>
                  <a:pt x="6988276" y="256641"/>
                </a:lnTo>
                <a:lnTo>
                  <a:pt x="7010794" y="261137"/>
                </a:lnTo>
                <a:lnTo>
                  <a:pt x="7032193" y="268363"/>
                </a:lnTo>
                <a:lnTo>
                  <a:pt x="7052272" y="278155"/>
                </a:lnTo>
                <a:close/>
              </a:path>
              <a:path w="8844915" h="2477135">
                <a:moveTo>
                  <a:pt x="7065480" y="1051394"/>
                </a:moveTo>
                <a:lnTo>
                  <a:pt x="7063676" y="1049134"/>
                </a:lnTo>
                <a:lnTo>
                  <a:pt x="7056247" y="1052372"/>
                </a:lnTo>
                <a:lnTo>
                  <a:pt x="7048906" y="1054646"/>
                </a:lnTo>
                <a:lnTo>
                  <a:pt x="7041553" y="1055966"/>
                </a:lnTo>
                <a:lnTo>
                  <a:pt x="7034136" y="1056398"/>
                </a:lnTo>
                <a:lnTo>
                  <a:pt x="7018058" y="1053807"/>
                </a:lnTo>
                <a:lnTo>
                  <a:pt x="7004418" y="1045540"/>
                </a:lnTo>
                <a:lnTo>
                  <a:pt x="6994957" y="1030897"/>
                </a:lnTo>
                <a:lnTo>
                  <a:pt x="6991413" y="1009142"/>
                </a:lnTo>
                <a:lnTo>
                  <a:pt x="6991413" y="861885"/>
                </a:lnTo>
                <a:lnTo>
                  <a:pt x="6923697" y="861885"/>
                </a:lnTo>
                <a:lnTo>
                  <a:pt x="6923697" y="863701"/>
                </a:lnTo>
                <a:lnTo>
                  <a:pt x="6926161" y="873569"/>
                </a:lnTo>
                <a:lnTo>
                  <a:pt x="6929818" y="889444"/>
                </a:lnTo>
                <a:lnTo>
                  <a:pt x="6933146" y="909154"/>
                </a:lnTo>
                <a:lnTo>
                  <a:pt x="6934606" y="930516"/>
                </a:lnTo>
                <a:lnTo>
                  <a:pt x="6934606" y="1016406"/>
                </a:lnTo>
                <a:lnTo>
                  <a:pt x="6939801" y="1048143"/>
                </a:lnTo>
                <a:lnTo>
                  <a:pt x="6954710" y="1072349"/>
                </a:lnTo>
                <a:lnTo>
                  <a:pt x="6978307" y="1087780"/>
                </a:lnTo>
                <a:lnTo>
                  <a:pt x="7009587" y="1093203"/>
                </a:lnTo>
                <a:lnTo>
                  <a:pt x="7036143" y="1086662"/>
                </a:lnTo>
                <a:lnTo>
                  <a:pt x="7053313" y="1072349"/>
                </a:lnTo>
                <a:lnTo>
                  <a:pt x="7062686" y="1057922"/>
                </a:lnTo>
                <a:lnTo>
                  <a:pt x="7063333" y="1056398"/>
                </a:lnTo>
                <a:lnTo>
                  <a:pt x="7065480" y="1051394"/>
                </a:lnTo>
                <a:close/>
              </a:path>
              <a:path w="8844915" h="2477135">
                <a:moveTo>
                  <a:pt x="7112559" y="531012"/>
                </a:moveTo>
                <a:lnTo>
                  <a:pt x="7079805" y="543052"/>
                </a:lnTo>
                <a:lnTo>
                  <a:pt x="7045630" y="551891"/>
                </a:lnTo>
                <a:lnTo>
                  <a:pt x="7010209" y="557326"/>
                </a:lnTo>
                <a:lnTo>
                  <a:pt x="6973748" y="559181"/>
                </a:lnTo>
                <a:lnTo>
                  <a:pt x="6843217" y="559181"/>
                </a:lnTo>
                <a:lnTo>
                  <a:pt x="6806755" y="557326"/>
                </a:lnTo>
                <a:lnTo>
                  <a:pt x="6771335" y="551891"/>
                </a:lnTo>
                <a:lnTo>
                  <a:pt x="6737159" y="543052"/>
                </a:lnTo>
                <a:lnTo>
                  <a:pt x="6704393" y="531012"/>
                </a:lnTo>
                <a:lnTo>
                  <a:pt x="6732194" y="563511"/>
                </a:lnTo>
                <a:lnTo>
                  <a:pt x="6767042" y="588505"/>
                </a:lnTo>
                <a:lnTo>
                  <a:pt x="6807479" y="604545"/>
                </a:lnTo>
                <a:lnTo>
                  <a:pt x="6852082" y="610209"/>
                </a:lnTo>
                <a:lnTo>
                  <a:pt x="6964832" y="610209"/>
                </a:lnTo>
                <a:lnTo>
                  <a:pt x="7009447" y="604545"/>
                </a:lnTo>
                <a:lnTo>
                  <a:pt x="7049871" y="588505"/>
                </a:lnTo>
                <a:lnTo>
                  <a:pt x="7084720" y="563511"/>
                </a:lnTo>
                <a:lnTo>
                  <a:pt x="7088429" y="559181"/>
                </a:lnTo>
                <a:lnTo>
                  <a:pt x="7112559" y="531012"/>
                </a:lnTo>
                <a:close/>
              </a:path>
              <a:path w="8844915" h="2477135">
                <a:moveTo>
                  <a:pt x="7112584" y="181254"/>
                </a:moveTo>
                <a:lnTo>
                  <a:pt x="7088429" y="153060"/>
                </a:lnTo>
                <a:lnTo>
                  <a:pt x="7084733" y="148742"/>
                </a:lnTo>
                <a:lnTo>
                  <a:pt x="7049897" y="123748"/>
                </a:lnTo>
                <a:lnTo>
                  <a:pt x="7009447" y="107696"/>
                </a:lnTo>
                <a:lnTo>
                  <a:pt x="6964820" y="102031"/>
                </a:lnTo>
                <a:lnTo>
                  <a:pt x="6852082" y="102031"/>
                </a:lnTo>
                <a:lnTo>
                  <a:pt x="6807441" y="107696"/>
                </a:lnTo>
                <a:lnTo>
                  <a:pt x="6767004" y="123748"/>
                </a:lnTo>
                <a:lnTo>
                  <a:pt x="6732156" y="148742"/>
                </a:lnTo>
                <a:lnTo>
                  <a:pt x="6704330" y="181254"/>
                </a:lnTo>
                <a:lnTo>
                  <a:pt x="6737083" y="169189"/>
                </a:lnTo>
                <a:lnTo>
                  <a:pt x="6771272" y="160350"/>
                </a:lnTo>
                <a:lnTo>
                  <a:pt x="6806705" y="154914"/>
                </a:lnTo>
                <a:lnTo>
                  <a:pt x="6843204" y="153060"/>
                </a:lnTo>
                <a:lnTo>
                  <a:pt x="6973748" y="153060"/>
                </a:lnTo>
                <a:lnTo>
                  <a:pt x="7010222" y="154914"/>
                </a:lnTo>
                <a:lnTo>
                  <a:pt x="7045655" y="160350"/>
                </a:lnTo>
                <a:lnTo>
                  <a:pt x="7079831" y="169189"/>
                </a:lnTo>
                <a:lnTo>
                  <a:pt x="7112584" y="181254"/>
                </a:lnTo>
                <a:close/>
              </a:path>
              <a:path w="8844915" h="2477135">
                <a:moveTo>
                  <a:pt x="7148665" y="1087767"/>
                </a:moveTo>
                <a:lnTo>
                  <a:pt x="7139203" y="1042568"/>
                </a:lnTo>
                <a:lnTo>
                  <a:pt x="7137755" y="861885"/>
                </a:lnTo>
                <a:lnTo>
                  <a:pt x="7070484" y="861885"/>
                </a:lnTo>
                <a:lnTo>
                  <a:pt x="7070484" y="863701"/>
                </a:lnTo>
                <a:lnTo>
                  <a:pt x="7076440" y="889444"/>
                </a:lnTo>
                <a:lnTo>
                  <a:pt x="7079869" y="909142"/>
                </a:lnTo>
                <a:lnTo>
                  <a:pt x="7081393" y="930516"/>
                </a:lnTo>
                <a:lnTo>
                  <a:pt x="7081393" y="1021397"/>
                </a:lnTo>
                <a:lnTo>
                  <a:pt x="7081621" y="1028611"/>
                </a:lnTo>
                <a:lnTo>
                  <a:pt x="7087705" y="1072819"/>
                </a:lnTo>
                <a:lnTo>
                  <a:pt x="7092759" y="1089571"/>
                </a:lnTo>
                <a:lnTo>
                  <a:pt x="7148665" y="1089571"/>
                </a:lnTo>
                <a:lnTo>
                  <a:pt x="7148665" y="1087767"/>
                </a:lnTo>
                <a:close/>
              </a:path>
              <a:path w="8844915" h="2477135">
                <a:moveTo>
                  <a:pt x="7212279" y="618261"/>
                </a:moveTo>
                <a:lnTo>
                  <a:pt x="7166851" y="632739"/>
                </a:lnTo>
                <a:lnTo>
                  <a:pt x="7120166" y="644207"/>
                </a:lnTo>
                <a:lnTo>
                  <a:pt x="7072338" y="652538"/>
                </a:lnTo>
                <a:lnTo>
                  <a:pt x="7023468" y="657606"/>
                </a:lnTo>
                <a:lnTo>
                  <a:pt x="6973671" y="659333"/>
                </a:lnTo>
                <a:lnTo>
                  <a:pt x="6843217" y="659333"/>
                </a:lnTo>
                <a:lnTo>
                  <a:pt x="6793420" y="657606"/>
                </a:lnTo>
                <a:lnTo>
                  <a:pt x="6744551" y="652538"/>
                </a:lnTo>
                <a:lnTo>
                  <a:pt x="6696723" y="644207"/>
                </a:lnTo>
                <a:lnTo>
                  <a:pt x="6650037" y="632739"/>
                </a:lnTo>
                <a:lnTo>
                  <a:pt x="6604635" y="618261"/>
                </a:lnTo>
                <a:lnTo>
                  <a:pt x="6644830" y="649808"/>
                </a:lnTo>
                <a:lnTo>
                  <a:pt x="6689395" y="675386"/>
                </a:lnTo>
                <a:lnTo>
                  <a:pt x="6737705" y="694410"/>
                </a:lnTo>
                <a:lnTo>
                  <a:pt x="6789191" y="706259"/>
                </a:lnTo>
                <a:lnTo>
                  <a:pt x="6843217" y="710349"/>
                </a:lnTo>
                <a:lnTo>
                  <a:pt x="6973671" y="710349"/>
                </a:lnTo>
                <a:lnTo>
                  <a:pt x="7027697" y="706259"/>
                </a:lnTo>
                <a:lnTo>
                  <a:pt x="7079183" y="694410"/>
                </a:lnTo>
                <a:lnTo>
                  <a:pt x="7127507" y="675386"/>
                </a:lnTo>
                <a:lnTo>
                  <a:pt x="7155472" y="659333"/>
                </a:lnTo>
                <a:lnTo>
                  <a:pt x="7172071" y="649808"/>
                </a:lnTo>
                <a:lnTo>
                  <a:pt x="7212279" y="618261"/>
                </a:lnTo>
                <a:close/>
              </a:path>
              <a:path w="8844915" h="2477135">
                <a:moveTo>
                  <a:pt x="7212317" y="92087"/>
                </a:moveTo>
                <a:lnTo>
                  <a:pt x="7172109" y="60528"/>
                </a:lnTo>
                <a:lnTo>
                  <a:pt x="7155523" y="51015"/>
                </a:lnTo>
                <a:lnTo>
                  <a:pt x="7127545" y="34950"/>
                </a:lnTo>
                <a:lnTo>
                  <a:pt x="7079221" y="15925"/>
                </a:lnTo>
                <a:lnTo>
                  <a:pt x="7027748" y="4076"/>
                </a:lnTo>
                <a:lnTo>
                  <a:pt x="6973722" y="0"/>
                </a:lnTo>
                <a:lnTo>
                  <a:pt x="6843230" y="0"/>
                </a:lnTo>
                <a:lnTo>
                  <a:pt x="6789191" y="4076"/>
                </a:lnTo>
                <a:lnTo>
                  <a:pt x="6737718" y="15925"/>
                </a:lnTo>
                <a:lnTo>
                  <a:pt x="6689395" y="34950"/>
                </a:lnTo>
                <a:lnTo>
                  <a:pt x="6644830" y="60528"/>
                </a:lnTo>
                <a:lnTo>
                  <a:pt x="6604635" y="92087"/>
                </a:lnTo>
                <a:lnTo>
                  <a:pt x="6650050" y="77597"/>
                </a:lnTo>
                <a:lnTo>
                  <a:pt x="6696723" y="66141"/>
                </a:lnTo>
                <a:lnTo>
                  <a:pt x="6744551" y="57810"/>
                </a:lnTo>
                <a:lnTo>
                  <a:pt x="6793433" y="52730"/>
                </a:lnTo>
                <a:lnTo>
                  <a:pt x="6843230" y="51015"/>
                </a:lnTo>
                <a:lnTo>
                  <a:pt x="6973722" y="51015"/>
                </a:lnTo>
                <a:lnTo>
                  <a:pt x="7023519" y="52730"/>
                </a:lnTo>
                <a:lnTo>
                  <a:pt x="7072389" y="57810"/>
                </a:lnTo>
                <a:lnTo>
                  <a:pt x="7120217" y="66141"/>
                </a:lnTo>
                <a:lnTo>
                  <a:pt x="7166902" y="77597"/>
                </a:lnTo>
                <a:lnTo>
                  <a:pt x="7212317" y="92087"/>
                </a:lnTo>
                <a:close/>
              </a:path>
              <a:path w="8844915" h="2477135">
                <a:moveTo>
                  <a:pt x="7253541" y="1087767"/>
                </a:moveTo>
                <a:lnTo>
                  <a:pt x="7251319" y="1078141"/>
                </a:lnTo>
                <a:lnTo>
                  <a:pt x="7247788" y="1062355"/>
                </a:lnTo>
                <a:lnTo>
                  <a:pt x="7244524" y="1042568"/>
                </a:lnTo>
                <a:lnTo>
                  <a:pt x="7243089" y="1020953"/>
                </a:lnTo>
                <a:lnTo>
                  <a:pt x="7243089" y="861885"/>
                </a:lnTo>
                <a:lnTo>
                  <a:pt x="7175386" y="861885"/>
                </a:lnTo>
                <a:lnTo>
                  <a:pt x="7175386" y="863701"/>
                </a:lnTo>
                <a:lnTo>
                  <a:pt x="7177837" y="873315"/>
                </a:lnTo>
                <a:lnTo>
                  <a:pt x="7181494" y="889101"/>
                </a:lnTo>
                <a:lnTo>
                  <a:pt x="7184822" y="908888"/>
                </a:lnTo>
                <a:lnTo>
                  <a:pt x="7186269" y="930516"/>
                </a:lnTo>
                <a:lnTo>
                  <a:pt x="7186269" y="1020953"/>
                </a:lnTo>
                <a:lnTo>
                  <a:pt x="7184822" y="1042568"/>
                </a:lnTo>
                <a:lnTo>
                  <a:pt x="7181494" y="1062355"/>
                </a:lnTo>
                <a:lnTo>
                  <a:pt x="7177837" y="1078141"/>
                </a:lnTo>
                <a:lnTo>
                  <a:pt x="7175386" y="1087767"/>
                </a:lnTo>
                <a:lnTo>
                  <a:pt x="7175386" y="1089571"/>
                </a:lnTo>
                <a:lnTo>
                  <a:pt x="7253541" y="1089571"/>
                </a:lnTo>
                <a:lnTo>
                  <a:pt x="7253541" y="1087767"/>
                </a:lnTo>
                <a:close/>
              </a:path>
              <a:path w="8844915" h="2477135">
                <a:moveTo>
                  <a:pt x="7336714" y="861441"/>
                </a:moveTo>
                <a:lnTo>
                  <a:pt x="7329716" y="859383"/>
                </a:lnTo>
                <a:lnTo>
                  <a:pt x="7323010" y="857961"/>
                </a:lnTo>
                <a:lnTo>
                  <a:pt x="7316571" y="857148"/>
                </a:lnTo>
                <a:lnTo>
                  <a:pt x="7310348" y="856894"/>
                </a:lnTo>
                <a:lnTo>
                  <a:pt x="7284377" y="864539"/>
                </a:lnTo>
                <a:lnTo>
                  <a:pt x="7267562" y="880910"/>
                </a:lnTo>
                <a:lnTo>
                  <a:pt x="7258520" y="897216"/>
                </a:lnTo>
                <a:lnTo>
                  <a:pt x="7255865" y="904443"/>
                </a:lnTo>
                <a:lnTo>
                  <a:pt x="7255815" y="904608"/>
                </a:lnTo>
                <a:lnTo>
                  <a:pt x="7257643" y="906437"/>
                </a:lnTo>
                <a:lnTo>
                  <a:pt x="7276668" y="901966"/>
                </a:lnTo>
                <a:lnTo>
                  <a:pt x="7295020" y="904443"/>
                </a:lnTo>
                <a:lnTo>
                  <a:pt x="7311822" y="912114"/>
                </a:lnTo>
                <a:lnTo>
                  <a:pt x="7326262" y="923239"/>
                </a:lnTo>
                <a:lnTo>
                  <a:pt x="7328065" y="923239"/>
                </a:lnTo>
                <a:lnTo>
                  <a:pt x="7331037" y="901966"/>
                </a:lnTo>
                <a:lnTo>
                  <a:pt x="7336714" y="861441"/>
                </a:lnTo>
                <a:close/>
              </a:path>
              <a:path w="8844915" h="2477135">
                <a:moveTo>
                  <a:pt x="8844661" y="803998"/>
                </a:moveTo>
                <a:lnTo>
                  <a:pt x="8813190" y="841006"/>
                </a:lnTo>
                <a:lnTo>
                  <a:pt x="8784171" y="880046"/>
                </a:lnTo>
                <a:lnTo>
                  <a:pt x="8757691" y="921004"/>
                </a:lnTo>
                <a:lnTo>
                  <a:pt x="8733892" y="963739"/>
                </a:lnTo>
                <a:lnTo>
                  <a:pt x="8712873" y="1008151"/>
                </a:lnTo>
                <a:lnTo>
                  <a:pt x="8694763" y="1054125"/>
                </a:lnTo>
                <a:lnTo>
                  <a:pt x="8679688" y="1101521"/>
                </a:lnTo>
                <a:lnTo>
                  <a:pt x="8667750" y="1150239"/>
                </a:lnTo>
                <a:lnTo>
                  <a:pt x="8659076" y="1200162"/>
                </a:lnTo>
                <a:lnTo>
                  <a:pt x="8653793" y="1251153"/>
                </a:lnTo>
                <a:lnTo>
                  <a:pt x="8652002" y="1303121"/>
                </a:lnTo>
                <a:lnTo>
                  <a:pt x="8652002" y="1977834"/>
                </a:lnTo>
                <a:lnTo>
                  <a:pt x="8653793" y="2029790"/>
                </a:lnTo>
                <a:lnTo>
                  <a:pt x="8659076" y="2080793"/>
                </a:lnTo>
                <a:lnTo>
                  <a:pt x="8667750" y="2130717"/>
                </a:lnTo>
                <a:lnTo>
                  <a:pt x="8679688" y="2179434"/>
                </a:lnTo>
                <a:lnTo>
                  <a:pt x="8694763" y="2226843"/>
                </a:lnTo>
                <a:lnTo>
                  <a:pt x="8712873" y="2272817"/>
                </a:lnTo>
                <a:lnTo>
                  <a:pt x="8733892" y="2317229"/>
                </a:lnTo>
                <a:lnTo>
                  <a:pt x="8757691" y="2359977"/>
                </a:lnTo>
                <a:lnTo>
                  <a:pt x="8784171" y="2400922"/>
                </a:lnTo>
                <a:lnTo>
                  <a:pt x="8813190" y="2439974"/>
                </a:lnTo>
                <a:lnTo>
                  <a:pt x="8844661" y="2476995"/>
                </a:lnTo>
                <a:lnTo>
                  <a:pt x="8828735" y="2429827"/>
                </a:lnTo>
                <a:lnTo>
                  <a:pt x="8814359" y="2381974"/>
                </a:lnTo>
                <a:lnTo>
                  <a:pt x="8801570" y="2333460"/>
                </a:lnTo>
                <a:lnTo>
                  <a:pt x="8790381" y="2284323"/>
                </a:lnTo>
                <a:lnTo>
                  <a:pt x="8780843" y="2234577"/>
                </a:lnTo>
                <a:lnTo>
                  <a:pt x="8772969" y="2184247"/>
                </a:lnTo>
                <a:lnTo>
                  <a:pt x="8766785" y="2133384"/>
                </a:lnTo>
                <a:lnTo>
                  <a:pt x="8762340" y="2082012"/>
                </a:lnTo>
                <a:lnTo>
                  <a:pt x="8759647" y="2030145"/>
                </a:lnTo>
                <a:lnTo>
                  <a:pt x="8758745" y="1977834"/>
                </a:lnTo>
                <a:lnTo>
                  <a:pt x="8758745" y="1303121"/>
                </a:lnTo>
                <a:lnTo>
                  <a:pt x="8759647" y="1250810"/>
                </a:lnTo>
                <a:lnTo>
                  <a:pt x="8762340" y="1198943"/>
                </a:lnTo>
                <a:lnTo>
                  <a:pt x="8766785" y="1147572"/>
                </a:lnTo>
                <a:lnTo>
                  <a:pt x="8772969" y="1096708"/>
                </a:lnTo>
                <a:lnTo>
                  <a:pt x="8780843" y="1046391"/>
                </a:lnTo>
                <a:lnTo>
                  <a:pt x="8790381" y="996645"/>
                </a:lnTo>
                <a:lnTo>
                  <a:pt x="8801570" y="947496"/>
                </a:lnTo>
                <a:lnTo>
                  <a:pt x="8814359" y="898994"/>
                </a:lnTo>
                <a:lnTo>
                  <a:pt x="8828735" y="851141"/>
                </a:lnTo>
                <a:lnTo>
                  <a:pt x="8844661" y="803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544040" cy="1506855"/>
          </a:xfrm>
          <a:custGeom>
            <a:avLst/>
            <a:gdLst/>
            <a:ahLst/>
            <a:cxnLst/>
            <a:rect l="l" t="t" r="r" b="b"/>
            <a:pathLst>
              <a:path w="14544040" h="1506855">
                <a:moveTo>
                  <a:pt x="14544001" y="0"/>
                </a:moveTo>
                <a:lnTo>
                  <a:pt x="0" y="0"/>
                </a:lnTo>
                <a:lnTo>
                  <a:pt x="0" y="1506512"/>
                </a:lnTo>
                <a:lnTo>
                  <a:pt x="14544001" y="1506512"/>
                </a:lnTo>
                <a:lnTo>
                  <a:pt x="14544001" y="0"/>
                </a:lnTo>
                <a:close/>
              </a:path>
            </a:pathLst>
          </a:custGeom>
          <a:solidFill>
            <a:srgbClr val="003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47300" y="115038"/>
            <a:ext cx="8491220" cy="113030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In</a:t>
            </a:r>
            <a:r>
              <a:rPr sz="2100" b="1" spc="-5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this</a:t>
            </a:r>
            <a:r>
              <a:rPr sz="2100" b="1" spc="-5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perspective</a:t>
            </a:r>
            <a:r>
              <a:rPr sz="2100" b="1" spc="-5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we</a:t>
            </a:r>
            <a:r>
              <a:rPr sz="2100" b="1" spc="-5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spc="-25" dirty="0">
                <a:solidFill>
                  <a:srgbClr val="FFFFFF"/>
                </a:solidFill>
                <a:latin typeface="Larken Bold"/>
                <a:cs typeface="Larken Bold"/>
              </a:rPr>
              <a:t>have</a:t>
            </a:r>
            <a:r>
              <a:rPr sz="2100" b="1" spc="-5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reshaped</a:t>
            </a:r>
            <a:r>
              <a:rPr sz="2100" b="1" spc="-5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our</a:t>
            </a:r>
            <a:r>
              <a:rPr sz="2100" b="1" spc="-5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spc="-10" dirty="0">
                <a:solidFill>
                  <a:srgbClr val="FFFFFF"/>
                </a:solidFill>
                <a:latin typeface="Larken Bold"/>
                <a:cs typeface="Larken Bold"/>
              </a:rPr>
              <a:t>Sustainability</a:t>
            </a:r>
            <a:endParaRPr sz="2100" dirty="0">
              <a:latin typeface="Larken"/>
              <a:cs typeface="Larken"/>
            </a:endParaRPr>
          </a:p>
          <a:p>
            <a:pPr marL="12700" marR="5080">
              <a:lnSpc>
                <a:spcPct val="115100"/>
              </a:lnSpc>
            </a:pP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roadmap</a:t>
            </a:r>
            <a:r>
              <a:rPr sz="2100" b="1" spc="-8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spc="-30" dirty="0">
                <a:solidFill>
                  <a:srgbClr val="FFFFFF"/>
                </a:solidFill>
                <a:latin typeface="Larken Bold"/>
                <a:cs typeface="Larken Bold"/>
              </a:rPr>
              <a:t>2025-2030,</a:t>
            </a:r>
            <a:r>
              <a:rPr sz="2100" b="1" spc="-114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that</a:t>
            </a:r>
            <a:r>
              <a:rPr sz="2100" b="1" spc="-4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lies</a:t>
            </a:r>
            <a:r>
              <a:rPr sz="2100" b="1" spc="-4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at</a:t>
            </a:r>
            <a:r>
              <a:rPr sz="2100" b="1" spc="-4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the</a:t>
            </a:r>
            <a:r>
              <a:rPr sz="2100" b="1" spc="-3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core</a:t>
            </a:r>
            <a:r>
              <a:rPr sz="2100" b="1" spc="-4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of</a:t>
            </a:r>
            <a:r>
              <a:rPr sz="2100" b="1" spc="-4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spc="-20" dirty="0">
                <a:solidFill>
                  <a:srgbClr val="FFFFFF"/>
                </a:solidFill>
                <a:latin typeface="Larken Bold"/>
                <a:cs typeface="Larken Bold"/>
              </a:rPr>
              <a:t>theGroup's</a:t>
            </a:r>
            <a:r>
              <a:rPr sz="2100" b="1" spc="-4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spc="-10" dirty="0">
                <a:solidFill>
                  <a:srgbClr val="FFFFFF"/>
                </a:solidFill>
                <a:latin typeface="Larken Bold"/>
                <a:cs typeface="Larken Bold"/>
              </a:rPr>
              <a:t>Strategy</a:t>
            </a:r>
            <a:r>
              <a:rPr sz="2100" b="1" spc="-3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spc="-20" dirty="0">
                <a:solidFill>
                  <a:srgbClr val="FFFFFF"/>
                </a:solidFill>
                <a:latin typeface="Larken Bold"/>
                <a:cs typeface="Larken Bold"/>
              </a:rPr>
              <a:t>2030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to</a:t>
            </a:r>
            <a:r>
              <a:rPr sz="2100" b="1" spc="-3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support</a:t>
            </a:r>
            <a:r>
              <a:rPr sz="2100" b="1" spc="-3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our</a:t>
            </a:r>
            <a:r>
              <a:rPr sz="2100" b="1" spc="-3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spc="-10" dirty="0">
                <a:solidFill>
                  <a:srgbClr val="FFFFFF"/>
                </a:solidFill>
                <a:latin typeface="Larken Bold"/>
                <a:cs typeface="Larken Bold"/>
              </a:rPr>
              <a:t>ambition</a:t>
            </a:r>
            <a:r>
              <a:rPr sz="2100" b="1" spc="-3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to</a:t>
            </a:r>
            <a:r>
              <a:rPr sz="2100" b="1" spc="-3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be</a:t>
            </a:r>
            <a:r>
              <a:rPr sz="2100" b="1" spc="-3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the</a:t>
            </a:r>
            <a:r>
              <a:rPr sz="2100" b="1" spc="-3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spc="-10" dirty="0">
                <a:solidFill>
                  <a:srgbClr val="FFFFFF"/>
                </a:solidFill>
                <a:latin typeface="Larken Bold"/>
                <a:cs typeface="Larken Bold"/>
              </a:rPr>
              <a:t>champion</a:t>
            </a:r>
            <a:r>
              <a:rPr sz="2100" b="1" spc="-35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of</a:t>
            </a:r>
            <a:r>
              <a:rPr sz="2100" b="1" spc="-3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dirty="0">
                <a:solidFill>
                  <a:srgbClr val="FFFFFF"/>
                </a:solidFill>
                <a:latin typeface="Larken Bold"/>
                <a:cs typeface="Larken Bold"/>
              </a:rPr>
              <a:t>the</a:t>
            </a:r>
            <a:r>
              <a:rPr sz="2100" b="1" spc="-3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spc="-20" dirty="0">
                <a:solidFill>
                  <a:srgbClr val="FFFFFF"/>
                </a:solidFill>
                <a:latin typeface="Larken Bold"/>
                <a:cs typeface="Larken Bold"/>
              </a:rPr>
              <a:t>hydric</a:t>
            </a:r>
            <a:r>
              <a:rPr sz="2100" b="1" spc="-30" dirty="0">
                <a:solidFill>
                  <a:srgbClr val="FFFFFF"/>
                </a:solidFill>
                <a:latin typeface="Larken Bold"/>
                <a:cs typeface="Larken Bold"/>
              </a:rPr>
              <a:t> </a:t>
            </a:r>
            <a:r>
              <a:rPr sz="2100" b="1" spc="-10" dirty="0">
                <a:solidFill>
                  <a:srgbClr val="FFFFFF"/>
                </a:solidFill>
                <a:latin typeface="Larken Bold"/>
                <a:cs typeface="Larken Bold"/>
              </a:rPr>
              <a:t>transition.</a:t>
            </a:r>
            <a:endParaRPr sz="2100" dirty="0">
              <a:latin typeface="Larken"/>
              <a:cs typeface="Larke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468000" y="0"/>
            <a:ext cx="4847856" cy="1342009"/>
            <a:chOff x="9468000" y="0"/>
            <a:chExt cx="4847856" cy="1342009"/>
          </a:xfrm>
        </p:grpSpPr>
        <p:pic>
          <p:nvPicPr>
            <p:cNvPr id="10" name="object 10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6010" y="252006"/>
              <a:ext cx="2039846" cy="7090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8000" y="0"/>
              <a:ext cx="1903631" cy="13420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5997" y="0"/>
              <a:ext cx="2039859" cy="13420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520001" y="598026"/>
              <a:ext cx="553720" cy="0"/>
            </a:xfrm>
            <a:custGeom>
              <a:avLst/>
              <a:gdLst/>
              <a:ahLst/>
              <a:cxnLst/>
              <a:rect l="l" t="t" r="r" b="b"/>
              <a:pathLst>
                <a:path w="553720">
                  <a:moveTo>
                    <a:pt x="0" y="0"/>
                  </a:moveTo>
                  <a:lnTo>
                    <a:pt x="553123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038158" y="504084"/>
              <a:ext cx="101600" cy="187960"/>
            </a:xfrm>
            <a:custGeom>
              <a:avLst/>
              <a:gdLst/>
              <a:ahLst/>
              <a:cxnLst/>
              <a:rect l="l" t="t" r="r" b="b"/>
              <a:pathLst>
                <a:path w="101600" h="187959">
                  <a:moveTo>
                    <a:pt x="0" y="0"/>
                  </a:moveTo>
                  <a:lnTo>
                    <a:pt x="0" y="187883"/>
                  </a:lnTo>
                  <a:lnTo>
                    <a:pt x="101041" y="93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8003" y="252006"/>
              <a:ext cx="1900796" cy="70900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733130" y="2248568"/>
            <a:ext cx="11108690" cy="1486535"/>
          </a:xfrm>
          <a:custGeom>
            <a:avLst/>
            <a:gdLst/>
            <a:ahLst/>
            <a:cxnLst/>
            <a:rect l="l" t="t" r="r" b="b"/>
            <a:pathLst>
              <a:path w="11108690" h="1486535">
                <a:moveTo>
                  <a:pt x="10971314" y="0"/>
                </a:moveTo>
                <a:lnTo>
                  <a:pt x="0" y="0"/>
                </a:lnTo>
                <a:lnTo>
                  <a:pt x="0" y="1486471"/>
                </a:lnTo>
                <a:lnTo>
                  <a:pt x="10970107" y="1486471"/>
                </a:lnTo>
                <a:lnTo>
                  <a:pt x="10991329" y="1440426"/>
                </a:lnTo>
                <a:lnTo>
                  <a:pt x="11010930" y="1393517"/>
                </a:lnTo>
                <a:lnTo>
                  <a:pt x="11028867" y="1345778"/>
                </a:lnTo>
                <a:lnTo>
                  <a:pt x="11045098" y="1297242"/>
                </a:lnTo>
                <a:lnTo>
                  <a:pt x="11059579" y="1247942"/>
                </a:lnTo>
                <a:lnTo>
                  <a:pt x="11072267" y="1197911"/>
                </a:lnTo>
                <a:lnTo>
                  <a:pt x="11083121" y="1147182"/>
                </a:lnTo>
                <a:lnTo>
                  <a:pt x="11092098" y="1095788"/>
                </a:lnTo>
                <a:lnTo>
                  <a:pt x="11099154" y="1043762"/>
                </a:lnTo>
                <a:lnTo>
                  <a:pt x="11104246" y="991137"/>
                </a:lnTo>
                <a:lnTo>
                  <a:pt x="11107333" y="937947"/>
                </a:lnTo>
                <a:lnTo>
                  <a:pt x="11108372" y="884224"/>
                </a:lnTo>
                <a:lnTo>
                  <a:pt x="11108372" y="599503"/>
                </a:lnTo>
                <a:lnTo>
                  <a:pt x="11107342" y="546050"/>
                </a:lnTo>
                <a:lnTo>
                  <a:pt x="11104280" y="493123"/>
                </a:lnTo>
                <a:lnTo>
                  <a:pt x="11099230" y="440755"/>
                </a:lnTo>
                <a:lnTo>
                  <a:pt x="11092233" y="388978"/>
                </a:lnTo>
                <a:lnTo>
                  <a:pt x="11083332" y="337826"/>
                </a:lnTo>
                <a:lnTo>
                  <a:pt x="11072571" y="287331"/>
                </a:lnTo>
                <a:lnTo>
                  <a:pt x="11059991" y="237526"/>
                </a:lnTo>
                <a:lnTo>
                  <a:pt x="11045636" y="188444"/>
                </a:lnTo>
                <a:lnTo>
                  <a:pt x="11029548" y="140117"/>
                </a:lnTo>
                <a:lnTo>
                  <a:pt x="11011770" y="92579"/>
                </a:lnTo>
                <a:lnTo>
                  <a:pt x="10992344" y="45862"/>
                </a:lnTo>
                <a:lnTo>
                  <a:pt x="10971314" y="0"/>
                </a:lnTo>
                <a:close/>
              </a:path>
            </a:pathLst>
          </a:custGeom>
          <a:solidFill>
            <a:srgbClr val="F26A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3130" y="3917557"/>
            <a:ext cx="11108690" cy="1486535"/>
          </a:xfrm>
          <a:custGeom>
            <a:avLst/>
            <a:gdLst/>
            <a:ahLst/>
            <a:cxnLst/>
            <a:rect l="l" t="t" r="r" b="b"/>
            <a:pathLst>
              <a:path w="11108690" h="1486535">
                <a:moveTo>
                  <a:pt x="10971314" y="0"/>
                </a:moveTo>
                <a:lnTo>
                  <a:pt x="0" y="0"/>
                </a:lnTo>
                <a:lnTo>
                  <a:pt x="0" y="1486471"/>
                </a:lnTo>
                <a:lnTo>
                  <a:pt x="10970107" y="1486471"/>
                </a:lnTo>
                <a:lnTo>
                  <a:pt x="10991329" y="1440426"/>
                </a:lnTo>
                <a:lnTo>
                  <a:pt x="11010930" y="1393517"/>
                </a:lnTo>
                <a:lnTo>
                  <a:pt x="11028867" y="1345778"/>
                </a:lnTo>
                <a:lnTo>
                  <a:pt x="11045098" y="1297242"/>
                </a:lnTo>
                <a:lnTo>
                  <a:pt x="11059579" y="1247942"/>
                </a:lnTo>
                <a:lnTo>
                  <a:pt x="11072267" y="1197911"/>
                </a:lnTo>
                <a:lnTo>
                  <a:pt x="11083121" y="1147182"/>
                </a:lnTo>
                <a:lnTo>
                  <a:pt x="11092098" y="1095788"/>
                </a:lnTo>
                <a:lnTo>
                  <a:pt x="11099154" y="1043762"/>
                </a:lnTo>
                <a:lnTo>
                  <a:pt x="11104246" y="991137"/>
                </a:lnTo>
                <a:lnTo>
                  <a:pt x="11107333" y="937947"/>
                </a:lnTo>
                <a:lnTo>
                  <a:pt x="11108372" y="884224"/>
                </a:lnTo>
                <a:lnTo>
                  <a:pt x="11108372" y="599503"/>
                </a:lnTo>
                <a:lnTo>
                  <a:pt x="11107342" y="546050"/>
                </a:lnTo>
                <a:lnTo>
                  <a:pt x="11104280" y="493123"/>
                </a:lnTo>
                <a:lnTo>
                  <a:pt x="11099230" y="440755"/>
                </a:lnTo>
                <a:lnTo>
                  <a:pt x="11092233" y="388978"/>
                </a:lnTo>
                <a:lnTo>
                  <a:pt x="11083332" y="337826"/>
                </a:lnTo>
                <a:lnTo>
                  <a:pt x="11072571" y="287331"/>
                </a:lnTo>
                <a:lnTo>
                  <a:pt x="11059991" y="237526"/>
                </a:lnTo>
                <a:lnTo>
                  <a:pt x="11045636" y="188444"/>
                </a:lnTo>
                <a:lnTo>
                  <a:pt x="11029548" y="140117"/>
                </a:lnTo>
                <a:lnTo>
                  <a:pt x="11011770" y="92579"/>
                </a:lnTo>
                <a:lnTo>
                  <a:pt x="10992344" y="45862"/>
                </a:lnTo>
                <a:lnTo>
                  <a:pt x="10971314" y="0"/>
                </a:lnTo>
                <a:close/>
              </a:path>
            </a:pathLst>
          </a:custGeom>
          <a:solidFill>
            <a:srgbClr val="E40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33130" y="5586547"/>
            <a:ext cx="11108690" cy="1486535"/>
          </a:xfrm>
          <a:custGeom>
            <a:avLst/>
            <a:gdLst/>
            <a:ahLst/>
            <a:cxnLst/>
            <a:rect l="l" t="t" r="r" b="b"/>
            <a:pathLst>
              <a:path w="11108690" h="1486534">
                <a:moveTo>
                  <a:pt x="10971314" y="0"/>
                </a:moveTo>
                <a:lnTo>
                  <a:pt x="0" y="0"/>
                </a:lnTo>
                <a:lnTo>
                  <a:pt x="0" y="1486471"/>
                </a:lnTo>
                <a:lnTo>
                  <a:pt x="10970107" y="1486471"/>
                </a:lnTo>
                <a:lnTo>
                  <a:pt x="10991329" y="1440426"/>
                </a:lnTo>
                <a:lnTo>
                  <a:pt x="11010930" y="1393517"/>
                </a:lnTo>
                <a:lnTo>
                  <a:pt x="11028867" y="1345778"/>
                </a:lnTo>
                <a:lnTo>
                  <a:pt x="11045098" y="1297242"/>
                </a:lnTo>
                <a:lnTo>
                  <a:pt x="11059579" y="1247942"/>
                </a:lnTo>
                <a:lnTo>
                  <a:pt x="11072267" y="1197911"/>
                </a:lnTo>
                <a:lnTo>
                  <a:pt x="11083121" y="1147182"/>
                </a:lnTo>
                <a:lnTo>
                  <a:pt x="11092098" y="1095788"/>
                </a:lnTo>
                <a:lnTo>
                  <a:pt x="11099154" y="1043762"/>
                </a:lnTo>
                <a:lnTo>
                  <a:pt x="11104246" y="991137"/>
                </a:lnTo>
                <a:lnTo>
                  <a:pt x="11107333" y="937947"/>
                </a:lnTo>
                <a:lnTo>
                  <a:pt x="11108372" y="884224"/>
                </a:lnTo>
                <a:lnTo>
                  <a:pt x="11108372" y="599503"/>
                </a:lnTo>
                <a:lnTo>
                  <a:pt x="11107342" y="546050"/>
                </a:lnTo>
                <a:lnTo>
                  <a:pt x="11104280" y="493123"/>
                </a:lnTo>
                <a:lnTo>
                  <a:pt x="11099230" y="440755"/>
                </a:lnTo>
                <a:lnTo>
                  <a:pt x="11092233" y="388978"/>
                </a:lnTo>
                <a:lnTo>
                  <a:pt x="11083332" y="337826"/>
                </a:lnTo>
                <a:lnTo>
                  <a:pt x="11072571" y="287331"/>
                </a:lnTo>
                <a:lnTo>
                  <a:pt x="11059991" y="237526"/>
                </a:lnTo>
                <a:lnTo>
                  <a:pt x="11045636" y="188444"/>
                </a:lnTo>
                <a:lnTo>
                  <a:pt x="11029548" y="140117"/>
                </a:lnTo>
                <a:lnTo>
                  <a:pt x="11011770" y="92579"/>
                </a:lnTo>
                <a:lnTo>
                  <a:pt x="10992344" y="45862"/>
                </a:lnTo>
                <a:lnTo>
                  <a:pt x="10971314" y="0"/>
                </a:lnTo>
                <a:close/>
              </a:path>
            </a:pathLst>
          </a:custGeom>
          <a:solidFill>
            <a:srgbClr val="0A67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973231" y="2439895"/>
            <a:ext cx="8197215" cy="9785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Putting</a:t>
            </a:r>
            <a:r>
              <a:rPr sz="2500" b="1" spc="-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our</a:t>
            </a:r>
            <a:r>
              <a:rPr sz="2500" b="1" spc="-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employees</a:t>
            </a:r>
            <a:r>
              <a:rPr sz="2500" b="1" spc="-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and clients</a:t>
            </a:r>
            <a:r>
              <a:rPr sz="2500" b="1" spc="-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at</a:t>
            </a:r>
            <a:r>
              <a:rPr sz="2500" b="1" spc="-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the heart</a:t>
            </a:r>
            <a:r>
              <a:rPr sz="2500" b="1" spc="-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of</a:t>
            </a:r>
            <a:r>
              <a:rPr sz="2500" b="1" spc="-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change</a:t>
            </a:r>
            <a:endParaRPr sz="2500" dirty="0">
              <a:latin typeface="Larken" pitchFamily="2" charset="77"/>
              <a:cs typeface="Larken"/>
            </a:endParaRPr>
          </a:p>
          <a:p>
            <a:pPr marL="12700" marR="828675">
              <a:lnSpc>
                <a:spcPts val="1710"/>
              </a:lnSpc>
              <a:spcBef>
                <a:spcPts val="1115"/>
              </a:spcBef>
            </a:pPr>
            <a:r>
              <a:rPr sz="1450" spc="-12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OUR</a:t>
            </a:r>
            <a:r>
              <a:rPr sz="1450" spc="-6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 </a:t>
            </a:r>
            <a:r>
              <a:rPr sz="1450" spc="-10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FOUNDATION</a:t>
            </a:r>
            <a:r>
              <a:rPr sz="1450" spc="-6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 </a:t>
            </a:r>
            <a:r>
              <a:rPr sz="1450" spc="-8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:</a:t>
            </a:r>
            <a:r>
              <a:rPr sz="1450" spc="-6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Our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expertise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is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90" dirty="0">
                <a:solidFill>
                  <a:srgbClr val="FFFFFF"/>
                </a:solidFill>
                <a:latin typeface="Larken" pitchFamily="2" charset="77"/>
                <a:cs typeface="Arial"/>
              </a:rPr>
              <a:t>our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Larken" pitchFamily="2" charset="77"/>
                <a:cs typeface="Arial"/>
              </a:rPr>
              <a:t>strength.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By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Larken" pitchFamily="2" charset="77"/>
                <a:cs typeface="Arial"/>
              </a:rPr>
              <a:t>sharing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105" dirty="0">
                <a:solidFill>
                  <a:srgbClr val="FFFFFF"/>
                </a:solidFill>
                <a:latin typeface="Larken" pitchFamily="2" charset="77"/>
                <a:cs typeface="Arial"/>
              </a:rPr>
              <a:t>it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100" dirty="0">
                <a:solidFill>
                  <a:srgbClr val="FFFFFF"/>
                </a:solidFill>
                <a:latin typeface="Larken" pitchFamily="2" charset="77"/>
                <a:cs typeface="Arial"/>
              </a:rPr>
              <a:t>with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90" dirty="0">
                <a:solidFill>
                  <a:srgbClr val="FFFFFF"/>
                </a:solidFill>
                <a:latin typeface="Larken" pitchFamily="2" charset="77"/>
                <a:cs typeface="Arial"/>
              </a:rPr>
              <a:t>our</a:t>
            </a:r>
            <a:r>
              <a:rPr sz="1450" spc="1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40" dirty="0">
                <a:solidFill>
                  <a:srgbClr val="FFFFFF"/>
                </a:solidFill>
                <a:latin typeface="Larken" pitchFamily="2" charset="77"/>
                <a:cs typeface="Arial"/>
              </a:rPr>
              <a:t>customers 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and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partners,</a:t>
            </a:r>
            <a:r>
              <a:rPr sz="1450" spc="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we</a:t>
            </a:r>
            <a:r>
              <a:rPr sz="1450" spc="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create 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positive</a:t>
            </a:r>
            <a:r>
              <a:rPr sz="1450" spc="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impact</a:t>
            </a:r>
            <a:r>
              <a:rPr sz="1450" spc="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Larken" pitchFamily="2" charset="77"/>
                <a:cs typeface="Arial"/>
              </a:rPr>
              <a:t>far</a:t>
            </a:r>
            <a:r>
              <a:rPr sz="1450" spc="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50" dirty="0">
                <a:solidFill>
                  <a:srgbClr val="FFFFFF"/>
                </a:solidFill>
                <a:latin typeface="Larken" pitchFamily="2" charset="77"/>
                <a:cs typeface="Arial"/>
              </a:rPr>
              <a:t>beyond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90" dirty="0">
                <a:solidFill>
                  <a:srgbClr val="FFFFFF"/>
                </a:solidFill>
                <a:latin typeface="Larken" pitchFamily="2" charset="77"/>
                <a:cs typeface="Arial"/>
              </a:rPr>
              <a:t>our</a:t>
            </a:r>
            <a:r>
              <a:rPr sz="1450" spc="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50" dirty="0">
                <a:solidFill>
                  <a:srgbClr val="FFFFFF"/>
                </a:solidFill>
                <a:latin typeface="Larken" pitchFamily="2" charset="77"/>
                <a:cs typeface="Arial"/>
              </a:rPr>
              <a:t>infrastructures</a:t>
            </a:r>
            <a:endParaRPr sz="1450" dirty="0">
              <a:latin typeface="Larken" pitchFamily="2" charset="77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73231" y="4036629"/>
            <a:ext cx="8371205" cy="11957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00" b="1" spc="-10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Acknowledging</a:t>
            </a: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that our</a:t>
            </a:r>
            <a:r>
              <a:rPr sz="2500" b="1" spc="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resources are</a:t>
            </a:r>
            <a:r>
              <a:rPr sz="2500" b="1" spc="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limited but</a:t>
            </a:r>
            <a:r>
              <a:rPr sz="2500" b="1" spc="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circular</a:t>
            </a:r>
            <a:endParaRPr sz="2500">
              <a:latin typeface="Larken" pitchFamily="2" charset="77"/>
              <a:cs typeface="Larken"/>
            </a:endParaRPr>
          </a:p>
          <a:p>
            <a:pPr marL="12700" marR="499745">
              <a:lnSpc>
                <a:spcPts val="1710"/>
              </a:lnSpc>
              <a:spcBef>
                <a:spcPts val="1115"/>
              </a:spcBef>
            </a:pPr>
            <a:r>
              <a:rPr sz="1450" spc="-12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OUR</a:t>
            </a:r>
            <a:r>
              <a:rPr sz="1450" spc="-55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 </a:t>
            </a:r>
            <a:r>
              <a:rPr sz="1450" spc="-114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SOLUTIONS</a:t>
            </a:r>
            <a:r>
              <a:rPr sz="1450" spc="-5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 </a:t>
            </a:r>
            <a:r>
              <a:rPr sz="1450" spc="-8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:</a:t>
            </a:r>
            <a:r>
              <a:rPr sz="1450" spc="-5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 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we</a:t>
            </a:r>
            <a:r>
              <a:rPr sz="1450" spc="3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recognize</a:t>
            </a:r>
            <a:r>
              <a:rPr sz="1450" spc="3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95" dirty="0">
                <a:solidFill>
                  <a:srgbClr val="FFFFFF"/>
                </a:solidFill>
                <a:latin typeface="Larken" pitchFamily="2" charset="77"/>
                <a:cs typeface="Arial"/>
              </a:rPr>
              <a:t>that</a:t>
            </a:r>
            <a:r>
              <a:rPr sz="1450" spc="2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resources</a:t>
            </a:r>
            <a:r>
              <a:rPr sz="1450" spc="3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have</a:t>
            </a:r>
            <a:r>
              <a:rPr sz="1450" spc="3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Larken" pitchFamily="2" charset="77"/>
                <a:cs typeface="Arial"/>
              </a:rPr>
              <a:t>limits</a:t>
            </a:r>
            <a:r>
              <a:rPr sz="1450" spc="3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and</a:t>
            </a:r>
            <a:r>
              <a:rPr sz="1450" spc="2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95" dirty="0">
                <a:solidFill>
                  <a:srgbClr val="FFFFFF"/>
                </a:solidFill>
                <a:latin typeface="Larken" pitchFamily="2" charset="77"/>
                <a:cs typeface="Arial"/>
              </a:rPr>
              <a:t>that</a:t>
            </a:r>
            <a:r>
              <a:rPr sz="1450" spc="3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we</a:t>
            </a:r>
            <a:r>
              <a:rPr sz="1450" spc="3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must</a:t>
            </a:r>
            <a:r>
              <a:rPr sz="1450" spc="2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Larken" pitchFamily="2" charset="77"/>
                <a:cs typeface="Arial"/>
              </a:rPr>
              <a:t>take</a:t>
            </a:r>
            <a:r>
              <a:rPr sz="1450" spc="3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into 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consideration</a:t>
            </a:r>
            <a:r>
              <a:rPr sz="1450" spc="4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80" dirty="0">
                <a:solidFill>
                  <a:srgbClr val="FFFFFF"/>
                </a:solidFill>
                <a:latin typeface="Larken" pitchFamily="2" charset="77"/>
                <a:cs typeface="Arial"/>
              </a:rPr>
              <a:t>the</a:t>
            </a:r>
            <a:r>
              <a:rPr sz="1450" spc="4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Larken" pitchFamily="2" charset="77"/>
                <a:cs typeface="Arial"/>
              </a:rPr>
              <a:t>planet</a:t>
            </a:r>
            <a:r>
              <a:rPr sz="1450" spc="5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boundaries.</a:t>
            </a:r>
            <a:r>
              <a:rPr sz="1450" spc="4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By</a:t>
            </a:r>
            <a:r>
              <a:rPr sz="1450" spc="5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combining</a:t>
            </a:r>
            <a:r>
              <a:rPr sz="1450" spc="4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Larken" pitchFamily="2" charset="77"/>
                <a:cs typeface="Arial"/>
              </a:rPr>
              <a:t>nature-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based</a:t>
            </a:r>
            <a:r>
              <a:rPr sz="1450" spc="5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solutions,</a:t>
            </a:r>
            <a:r>
              <a:rPr sz="1450" spc="45" dirty="0">
                <a:solidFill>
                  <a:srgbClr val="FFFFFF"/>
                </a:solidFill>
                <a:latin typeface="Larken" pitchFamily="2" charset="77"/>
                <a:cs typeface="Arial"/>
              </a:rPr>
              <a:t> innovative </a:t>
            </a:r>
            <a:r>
              <a:rPr sz="1450" spc="50" dirty="0">
                <a:solidFill>
                  <a:srgbClr val="FFFFFF"/>
                </a:solidFill>
                <a:latin typeface="Larken" pitchFamily="2" charset="77"/>
                <a:cs typeface="Arial"/>
              </a:rPr>
              <a:t>technologies 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and </a:t>
            </a:r>
            <a:r>
              <a:rPr sz="1450" spc="60" dirty="0">
                <a:solidFill>
                  <a:srgbClr val="FFFFFF"/>
                </a:solidFill>
                <a:latin typeface="Larken" pitchFamily="2" charset="77"/>
                <a:cs typeface="Arial"/>
              </a:rPr>
              <a:t>mobilizing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circular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50" dirty="0">
                <a:solidFill>
                  <a:srgbClr val="FFFFFF"/>
                </a:solidFill>
                <a:latin typeface="Larken" pitchFamily="2" charset="77"/>
                <a:cs typeface="Arial"/>
              </a:rPr>
              <a:t>economy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 we </a:t>
            </a:r>
            <a:r>
              <a:rPr sz="1450" spc="75" dirty="0">
                <a:solidFill>
                  <a:srgbClr val="FFFFFF"/>
                </a:solidFill>
                <a:latin typeface="Larken" pitchFamily="2" charset="77"/>
                <a:cs typeface="Arial"/>
              </a:rPr>
              <a:t>will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Larken" pitchFamily="2" charset="77"/>
                <a:cs typeface="Arial"/>
              </a:rPr>
              <a:t>help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avoid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Larken" pitchFamily="2" charset="77"/>
                <a:cs typeface="Arial"/>
              </a:rPr>
              <a:t>ecological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tipping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45" dirty="0">
                <a:solidFill>
                  <a:srgbClr val="FFFFFF"/>
                </a:solidFill>
                <a:latin typeface="Larken" pitchFamily="2" charset="77"/>
                <a:cs typeface="Arial"/>
              </a:rPr>
              <a:t>points.</a:t>
            </a:r>
            <a:endParaRPr sz="1450">
              <a:latin typeface="Larken" pitchFamily="2" charset="77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73231" y="5772145"/>
            <a:ext cx="7586345" cy="9785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Adopting</a:t>
            </a:r>
            <a:r>
              <a:rPr sz="2500" b="1" spc="-2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a</a:t>
            </a:r>
            <a:r>
              <a:rPr sz="2500" b="1" spc="-1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shared</a:t>
            </a:r>
            <a:r>
              <a:rPr sz="2500" b="1" spc="-1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and</a:t>
            </a:r>
            <a:r>
              <a:rPr sz="2500" b="1" spc="-1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ethical</a:t>
            </a:r>
            <a:r>
              <a:rPr sz="2500" b="1" spc="-15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Larken Bold" pitchFamily="2" charset="77"/>
                <a:cs typeface="Larken Bold"/>
              </a:rPr>
              <a:t>governance</a:t>
            </a:r>
            <a:endParaRPr sz="2500">
              <a:latin typeface="Larken" pitchFamily="2" charset="77"/>
              <a:cs typeface="Larken"/>
            </a:endParaRPr>
          </a:p>
          <a:p>
            <a:pPr marL="12700" marR="5080">
              <a:lnSpc>
                <a:spcPts val="1710"/>
              </a:lnSpc>
              <a:spcBef>
                <a:spcPts val="1115"/>
              </a:spcBef>
            </a:pPr>
            <a:r>
              <a:rPr sz="1450" spc="-12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OUR</a:t>
            </a:r>
            <a:r>
              <a:rPr sz="1450" spc="-1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 </a:t>
            </a:r>
            <a:r>
              <a:rPr sz="1450" spc="-114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RESPONSIBILITY</a:t>
            </a:r>
            <a:r>
              <a:rPr sz="1450" spc="-5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 </a:t>
            </a:r>
            <a:r>
              <a:rPr sz="1450" spc="-80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:</a:t>
            </a:r>
            <a:r>
              <a:rPr sz="1450" spc="-5" dirty="0">
                <a:solidFill>
                  <a:srgbClr val="FFFFFF"/>
                </a:solidFill>
                <a:latin typeface="Larken" pitchFamily="2" charset="77"/>
                <a:cs typeface="Arial Black"/>
              </a:rPr>
              <a:t> 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we</a:t>
            </a:r>
            <a:r>
              <a:rPr sz="1450" spc="7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Larken" pitchFamily="2" charset="77"/>
                <a:cs typeface="Arial"/>
              </a:rPr>
              <a:t>do</a:t>
            </a:r>
            <a:r>
              <a:rPr sz="145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100" dirty="0">
                <a:solidFill>
                  <a:srgbClr val="FFFFFF"/>
                </a:solidFill>
                <a:latin typeface="Larken" pitchFamily="2" charset="77"/>
                <a:cs typeface="Arial"/>
              </a:rPr>
              <a:t>not</a:t>
            </a:r>
            <a:r>
              <a:rPr sz="1450" spc="7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act</a:t>
            </a:r>
            <a:r>
              <a:rPr sz="145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alone.</a:t>
            </a:r>
            <a:r>
              <a:rPr sz="1450" spc="7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we</a:t>
            </a:r>
            <a:r>
              <a:rPr sz="145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engage</a:t>
            </a:r>
            <a:r>
              <a:rPr sz="1450" spc="7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100" dirty="0">
                <a:solidFill>
                  <a:srgbClr val="FFFFFF"/>
                </a:solidFill>
                <a:latin typeface="Larken" pitchFamily="2" charset="77"/>
                <a:cs typeface="Arial"/>
              </a:rPr>
              <a:t>with</a:t>
            </a:r>
            <a:r>
              <a:rPr sz="145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Larken" pitchFamily="2" charset="77"/>
                <a:cs typeface="Arial"/>
              </a:rPr>
              <a:t>stakeholders</a:t>
            </a:r>
            <a:r>
              <a:rPr sz="1450" spc="7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55" dirty="0">
                <a:solidFill>
                  <a:srgbClr val="FFFFFF"/>
                </a:solidFill>
                <a:latin typeface="Larken" pitchFamily="2" charset="77"/>
                <a:cs typeface="Arial"/>
              </a:rPr>
              <a:t>and</a:t>
            </a:r>
            <a:r>
              <a:rPr sz="1450" spc="70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Larken" pitchFamily="2" charset="77"/>
                <a:cs typeface="Arial"/>
              </a:rPr>
              <a:t>ensure </a:t>
            </a:r>
            <a:r>
              <a:rPr sz="1450" spc="20" dirty="0">
                <a:solidFill>
                  <a:srgbClr val="FFFFFF"/>
                </a:solidFill>
                <a:latin typeface="Larken" pitchFamily="2" charset="77"/>
                <a:cs typeface="Arial"/>
              </a:rPr>
              <a:t>transparency</a:t>
            </a:r>
            <a:r>
              <a:rPr sz="145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Larken" pitchFamily="2" charset="77"/>
                <a:cs typeface="Arial"/>
              </a:rPr>
              <a:t>in</a:t>
            </a:r>
            <a:r>
              <a:rPr sz="145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90" dirty="0">
                <a:solidFill>
                  <a:srgbClr val="FFFFFF"/>
                </a:solidFill>
                <a:latin typeface="Larken" pitchFamily="2" charset="77"/>
                <a:cs typeface="Arial"/>
              </a:rPr>
              <a:t>our</a:t>
            </a:r>
            <a:r>
              <a:rPr sz="1450" spc="85" dirty="0">
                <a:solidFill>
                  <a:srgbClr val="FFFFFF"/>
                </a:solidFill>
                <a:latin typeface="Larken" pitchFamily="2" charset="77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Larken" pitchFamily="2" charset="77"/>
                <a:cs typeface="Arial"/>
              </a:rPr>
              <a:t>commitments.</a:t>
            </a:r>
            <a:endParaRPr sz="1450">
              <a:latin typeface="Larken" pitchFamily="2" charset="77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039031" y="1915018"/>
            <a:ext cx="565785" cy="5028565"/>
          </a:xfrm>
          <a:prstGeom prst="rect">
            <a:avLst/>
          </a:prstGeom>
        </p:spPr>
        <p:txBody>
          <a:bodyPr vert="horz" wrap="square" lIns="0" tIns="479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75"/>
              </a:spcBef>
            </a:pPr>
            <a:r>
              <a:rPr sz="7900" spc="-50" dirty="0">
                <a:solidFill>
                  <a:srgbClr val="FFFFFF"/>
                </a:solidFill>
                <a:latin typeface="Larken Light"/>
                <a:cs typeface="Larken Light"/>
              </a:rPr>
              <a:t>1</a:t>
            </a:r>
            <a:endParaRPr sz="7900">
              <a:latin typeface="Larken Light"/>
              <a:cs typeface="Larken Light"/>
            </a:endParaRPr>
          </a:p>
          <a:p>
            <a:pPr marL="12700">
              <a:lnSpc>
                <a:spcPct val="100000"/>
              </a:lnSpc>
              <a:spcBef>
                <a:spcPts val="3679"/>
              </a:spcBef>
            </a:pPr>
            <a:r>
              <a:rPr sz="7900" spc="-50" dirty="0">
                <a:solidFill>
                  <a:srgbClr val="FFFFFF"/>
                </a:solidFill>
                <a:latin typeface="Larken Light"/>
                <a:cs typeface="Larken Light"/>
              </a:rPr>
              <a:t>2</a:t>
            </a:r>
            <a:endParaRPr sz="7900">
              <a:latin typeface="Larken Light"/>
              <a:cs typeface="Larken Light"/>
            </a:endParaRPr>
          </a:p>
          <a:p>
            <a:pPr marL="12700">
              <a:lnSpc>
                <a:spcPct val="100000"/>
              </a:lnSpc>
              <a:spcBef>
                <a:spcPts val="3595"/>
              </a:spcBef>
            </a:pPr>
            <a:r>
              <a:rPr sz="7900" spc="-50" dirty="0">
                <a:solidFill>
                  <a:srgbClr val="FFFFFF"/>
                </a:solidFill>
                <a:latin typeface="Larken Light"/>
                <a:cs typeface="Larken Light"/>
              </a:rPr>
              <a:t>3</a:t>
            </a:r>
            <a:endParaRPr sz="7900">
              <a:latin typeface="Larken Light"/>
              <a:cs typeface="Larken Ligh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02615" y="2623265"/>
            <a:ext cx="327025" cy="737235"/>
          </a:xfrm>
          <a:custGeom>
            <a:avLst/>
            <a:gdLst/>
            <a:ahLst/>
            <a:cxnLst/>
            <a:rect l="l" t="t" r="r" b="b"/>
            <a:pathLst>
              <a:path w="327025" h="737235">
                <a:moveTo>
                  <a:pt x="0" y="0"/>
                </a:moveTo>
                <a:lnTo>
                  <a:pt x="326948" y="366928"/>
                </a:lnTo>
                <a:lnTo>
                  <a:pt x="0" y="737095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02615" y="4292255"/>
            <a:ext cx="327025" cy="737235"/>
          </a:xfrm>
          <a:custGeom>
            <a:avLst/>
            <a:gdLst/>
            <a:ahLst/>
            <a:cxnLst/>
            <a:rect l="l" t="t" r="r" b="b"/>
            <a:pathLst>
              <a:path w="327025" h="737235">
                <a:moveTo>
                  <a:pt x="0" y="0"/>
                </a:moveTo>
                <a:lnTo>
                  <a:pt x="326948" y="366928"/>
                </a:lnTo>
                <a:lnTo>
                  <a:pt x="0" y="737095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202615" y="5961244"/>
            <a:ext cx="327025" cy="737235"/>
          </a:xfrm>
          <a:custGeom>
            <a:avLst/>
            <a:gdLst/>
            <a:ahLst/>
            <a:cxnLst/>
            <a:rect l="l" t="t" r="r" b="b"/>
            <a:pathLst>
              <a:path w="327025" h="737234">
                <a:moveTo>
                  <a:pt x="0" y="0"/>
                </a:moveTo>
                <a:lnTo>
                  <a:pt x="326948" y="366928"/>
                </a:lnTo>
                <a:lnTo>
                  <a:pt x="0" y="737095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468003" y="252006"/>
            <a:ext cx="1901189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320675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Larken Bold"/>
                <a:cs typeface="Larken Bold"/>
              </a:rPr>
              <a:t>#</a:t>
            </a:r>
            <a:r>
              <a:rPr sz="1400" b="1" spc="-10" dirty="0" err="1">
                <a:solidFill>
                  <a:srgbClr val="FFFFFF"/>
                </a:solidFill>
                <a:latin typeface="Larken Bold"/>
                <a:cs typeface="Larken Bold"/>
              </a:rPr>
              <a:t>missionwater</a:t>
            </a:r>
            <a:endParaRPr sz="1400" dirty="0">
              <a:latin typeface="Larken"/>
              <a:cs typeface="Larken"/>
            </a:endParaRPr>
          </a:p>
        </p:txBody>
      </p:sp>
      <p:pic>
        <p:nvPicPr>
          <p:cNvPr id="26" name="object 9">
            <a:extLst>
              <a:ext uri="{FF2B5EF4-FFF2-40B4-BE49-F238E27FC236}">
                <a16:creationId xmlns:a16="http://schemas.microsoft.com/office/drawing/2014/main" id="{E87DE3AF-A813-62C4-ED53-D98C2958DCD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3164" y="283121"/>
            <a:ext cx="2039845" cy="709002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2276010" y="252006"/>
            <a:ext cx="2039859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303530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Larken Bold"/>
                <a:cs typeface="Larken Bold"/>
              </a:rPr>
              <a:t>#missionwater2</a:t>
            </a:r>
            <a:r>
              <a:rPr lang="fr-FR" sz="1400" b="1" spc="-10" dirty="0">
                <a:solidFill>
                  <a:srgbClr val="FFFFFF"/>
                </a:solidFill>
                <a:latin typeface="Larken Bold"/>
                <a:cs typeface="Larken Bold"/>
              </a:rPr>
              <a:t>030</a:t>
            </a:r>
            <a:endParaRPr sz="1400" dirty="0">
              <a:latin typeface="Larken"/>
              <a:cs typeface="Larken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82C160CD-B78A-4050-819C-D2DEB2DB8FB6}"/>
              </a:ext>
            </a:extLst>
          </p:cNvPr>
          <p:cNvSpPr txBox="1"/>
          <p:nvPr/>
        </p:nvSpPr>
        <p:spPr>
          <a:xfrm>
            <a:off x="12030717" y="7672306"/>
            <a:ext cx="15830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00395D"/>
                </a:solidFill>
                <a:latin typeface="Larken Light"/>
                <a:cs typeface="Larken Light"/>
              </a:rPr>
              <a:t>Saur_Sustainability</a:t>
            </a:r>
            <a:r>
              <a:rPr sz="1000" spc="-30" dirty="0">
                <a:solidFill>
                  <a:srgbClr val="00395D"/>
                </a:solidFill>
                <a:latin typeface="Larken Light"/>
                <a:cs typeface="Larken Light"/>
              </a:rPr>
              <a:t> </a:t>
            </a:r>
            <a:r>
              <a:rPr sz="1000" spc="-10" dirty="0">
                <a:solidFill>
                  <a:srgbClr val="00395D"/>
                </a:solidFill>
                <a:latin typeface="Larken Light"/>
                <a:cs typeface="Larken Light"/>
              </a:rPr>
              <a:t>Roadmap</a:t>
            </a:r>
            <a:endParaRPr sz="1000">
              <a:latin typeface="Larken Light"/>
              <a:cs typeface="Larken Light"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46652233-8FBA-2945-8864-B28B7DDBAF9D}"/>
              </a:ext>
            </a:extLst>
          </p:cNvPr>
          <p:cNvSpPr/>
          <p:nvPr/>
        </p:nvSpPr>
        <p:spPr>
          <a:xfrm>
            <a:off x="13852807" y="7385570"/>
            <a:ext cx="331470" cy="426720"/>
          </a:xfrm>
          <a:custGeom>
            <a:avLst/>
            <a:gdLst/>
            <a:ahLst/>
            <a:cxnLst/>
            <a:rect l="l" t="t" r="r" b="b"/>
            <a:pathLst>
              <a:path w="331469" h="426720">
                <a:moveTo>
                  <a:pt x="108127" y="119913"/>
                </a:moveTo>
                <a:lnTo>
                  <a:pt x="112117" y="131126"/>
                </a:lnTo>
                <a:lnTo>
                  <a:pt x="112194" y="131344"/>
                </a:lnTo>
                <a:lnTo>
                  <a:pt x="119767" y="140508"/>
                </a:lnTo>
                <a:lnTo>
                  <a:pt x="130044" y="146597"/>
                </a:lnTo>
                <a:lnTo>
                  <a:pt x="142227" y="148805"/>
                </a:lnTo>
                <a:lnTo>
                  <a:pt x="186194" y="148805"/>
                </a:lnTo>
                <a:lnTo>
                  <a:pt x="195335" y="149407"/>
                </a:lnTo>
                <a:lnTo>
                  <a:pt x="204114" y="151158"/>
                </a:lnTo>
                <a:lnTo>
                  <a:pt x="212455" y="153981"/>
                </a:lnTo>
                <a:lnTo>
                  <a:pt x="220281" y="157797"/>
                </a:lnTo>
                <a:lnTo>
                  <a:pt x="216295" y="146597"/>
                </a:lnTo>
                <a:lnTo>
                  <a:pt x="216216" y="146373"/>
                </a:lnTo>
                <a:lnTo>
                  <a:pt x="208648" y="137213"/>
                </a:lnTo>
                <a:lnTo>
                  <a:pt x="198375" y="131126"/>
                </a:lnTo>
                <a:lnTo>
                  <a:pt x="186194" y="128917"/>
                </a:lnTo>
                <a:lnTo>
                  <a:pt x="142227" y="128917"/>
                </a:lnTo>
                <a:lnTo>
                  <a:pt x="133084" y="128316"/>
                </a:lnTo>
                <a:lnTo>
                  <a:pt x="124301" y="126563"/>
                </a:lnTo>
                <a:lnTo>
                  <a:pt x="115956" y="123736"/>
                </a:lnTo>
                <a:lnTo>
                  <a:pt x="108127" y="119913"/>
                </a:lnTo>
                <a:close/>
              </a:path>
              <a:path w="331469" h="426720">
                <a:moveTo>
                  <a:pt x="108127" y="169252"/>
                </a:moveTo>
                <a:lnTo>
                  <a:pt x="112194" y="180684"/>
                </a:lnTo>
                <a:lnTo>
                  <a:pt x="119767" y="189847"/>
                </a:lnTo>
                <a:lnTo>
                  <a:pt x="130044" y="195936"/>
                </a:lnTo>
                <a:lnTo>
                  <a:pt x="142227" y="198145"/>
                </a:lnTo>
                <a:lnTo>
                  <a:pt x="186194" y="198145"/>
                </a:lnTo>
                <a:lnTo>
                  <a:pt x="198375" y="195936"/>
                </a:lnTo>
                <a:lnTo>
                  <a:pt x="208648" y="189847"/>
                </a:lnTo>
                <a:lnTo>
                  <a:pt x="216216" y="180684"/>
                </a:lnTo>
                <a:lnTo>
                  <a:pt x="217083" y="178244"/>
                </a:lnTo>
                <a:lnTo>
                  <a:pt x="142227" y="178244"/>
                </a:lnTo>
                <a:lnTo>
                  <a:pt x="133084" y="177643"/>
                </a:lnTo>
                <a:lnTo>
                  <a:pt x="124301" y="175891"/>
                </a:lnTo>
                <a:lnTo>
                  <a:pt x="115956" y="173068"/>
                </a:lnTo>
                <a:lnTo>
                  <a:pt x="108127" y="169252"/>
                </a:lnTo>
                <a:close/>
              </a:path>
              <a:path w="331469" h="426720">
                <a:moveTo>
                  <a:pt x="220281" y="169252"/>
                </a:moveTo>
                <a:lnTo>
                  <a:pt x="212455" y="173068"/>
                </a:lnTo>
                <a:lnTo>
                  <a:pt x="204114" y="175891"/>
                </a:lnTo>
                <a:lnTo>
                  <a:pt x="195335" y="177643"/>
                </a:lnTo>
                <a:lnTo>
                  <a:pt x="186194" y="178244"/>
                </a:lnTo>
                <a:lnTo>
                  <a:pt x="217083" y="178244"/>
                </a:lnTo>
                <a:lnTo>
                  <a:pt x="220281" y="169252"/>
                </a:lnTo>
                <a:close/>
              </a:path>
              <a:path w="331469" h="426720">
                <a:moveTo>
                  <a:pt x="186182" y="79578"/>
                </a:moveTo>
                <a:lnTo>
                  <a:pt x="142227" y="79578"/>
                </a:lnTo>
                <a:lnTo>
                  <a:pt x="130044" y="81786"/>
                </a:lnTo>
                <a:lnTo>
                  <a:pt x="119767" y="87874"/>
                </a:lnTo>
                <a:lnTo>
                  <a:pt x="112194" y="97033"/>
                </a:lnTo>
                <a:lnTo>
                  <a:pt x="108127" y="108457"/>
                </a:lnTo>
                <a:lnTo>
                  <a:pt x="115961" y="104642"/>
                </a:lnTo>
                <a:lnTo>
                  <a:pt x="124306" y="101819"/>
                </a:lnTo>
                <a:lnTo>
                  <a:pt x="133086" y="100067"/>
                </a:lnTo>
                <a:lnTo>
                  <a:pt x="142227" y="99466"/>
                </a:lnTo>
                <a:lnTo>
                  <a:pt x="217081" y="99466"/>
                </a:lnTo>
                <a:lnTo>
                  <a:pt x="216216" y="97033"/>
                </a:lnTo>
                <a:lnTo>
                  <a:pt x="208646" y="87874"/>
                </a:lnTo>
                <a:lnTo>
                  <a:pt x="198369" y="81786"/>
                </a:lnTo>
                <a:lnTo>
                  <a:pt x="186182" y="79578"/>
                </a:lnTo>
                <a:close/>
              </a:path>
              <a:path w="331469" h="426720">
                <a:moveTo>
                  <a:pt x="217081" y="99466"/>
                </a:moveTo>
                <a:lnTo>
                  <a:pt x="186182" y="99466"/>
                </a:lnTo>
                <a:lnTo>
                  <a:pt x="195330" y="100067"/>
                </a:lnTo>
                <a:lnTo>
                  <a:pt x="204112" y="101819"/>
                </a:lnTo>
                <a:lnTo>
                  <a:pt x="212454" y="104642"/>
                </a:lnTo>
                <a:lnTo>
                  <a:pt x="220281" y="108457"/>
                </a:lnTo>
                <a:lnTo>
                  <a:pt x="217081" y="99466"/>
                </a:lnTo>
                <a:close/>
              </a:path>
              <a:path w="331469" h="426720">
                <a:moveTo>
                  <a:pt x="45745" y="241071"/>
                </a:moveTo>
                <a:lnTo>
                  <a:pt x="65611" y="256089"/>
                </a:lnTo>
                <a:lnTo>
                  <a:pt x="88044" y="267385"/>
                </a:lnTo>
                <a:lnTo>
                  <a:pt x="112584" y="274500"/>
                </a:lnTo>
                <a:lnTo>
                  <a:pt x="138772" y="276974"/>
                </a:lnTo>
                <a:lnTo>
                  <a:pt x="189636" y="276974"/>
                </a:lnTo>
                <a:lnTo>
                  <a:pt x="215825" y="274500"/>
                </a:lnTo>
                <a:lnTo>
                  <a:pt x="240366" y="267385"/>
                </a:lnTo>
                <a:lnTo>
                  <a:pt x="260823" y="257086"/>
                </a:lnTo>
                <a:lnTo>
                  <a:pt x="138772" y="257086"/>
                </a:lnTo>
                <a:lnTo>
                  <a:pt x="115682" y="256089"/>
                </a:lnTo>
                <a:lnTo>
                  <a:pt x="114933" y="256089"/>
                </a:lnTo>
                <a:lnTo>
                  <a:pt x="90925" y="252964"/>
                </a:lnTo>
                <a:lnTo>
                  <a:pt x="67956" y="247945"/>
                </a:lnTo>
                <a:lnTo>
                  <a:pt x="45745" y="241071"/>
                </a:lnTo>
                <a:close/>
              </a:path>
              <a:path w="331469" h="426720">
                <a:moveTo>
                  <a:pt x="282676" y="241071"/>
                </a:moveTo>
                <a:lnTo>
                  <a:pt x="260459" y="247945"/>
                </a:lnTo>
                <a:lnTo>
                  <a:pt x="237490" y="252964"/>
                </a:lnTo>
                <a:lnTo>
                  <a:pt x="213481" y="256089"/>
                </a:lnTo>
                <a:lnTo>
                  <a:pt x="212731" y="256089"/>
                </a:lnTo>
                <a:lnTo>
                  <a:pt x="189636" y="257086"/>
                </a:lnTo>
                <a:lnTo>
                  <a:pt x="260823" y="257086"/>
                </a:lnTo>
                <a:lnTo>
                  <a:pt x="262802" y="256089"/>
                </a:lnTo>
                <a:lnTo>
                  <a:pt x="282676" y="241071"/>
                </a:lnTo>
                <a:close/>
              </a:path>
              <a:path w="331469" h="426720">
                <a:moveTo>
                  <a:pt x="189649" y="0"/>
                </a:moveTo>
                <a:lnTo>
                  <a:pt x="138772" y="0"/>
                </a:lnTo>
                <a:lnTo>
                  <a:pt x="112584" y="2471"/>
                </a:lnTo>
                <a:lnTo>
                  <a:pt x="88044" y="9583"/>
                </a:lnTo>
                <a:lnTo>
                  <a:pt x="65540" y="20933"/>
                </a:lnTo>
                <a:lnTo>
                  <a:pt x="45745" y="35902"/>
                </a:lnTo>
                <a:lnTo>
                  <a:pt x="67960" y="29028"/>
                </a:lnTo>
                <a:lnTo>
                  <a:pt x="90925" y="24009"/>
                </a:lnTo>
                <a:lnTo>
                  <a:pt x="114557" y="20933"/>
                </a:lnTo>
                <a:lnTo>
                  <a:pt x="138772" y="19888"/>
                </a:lnTo>
                <a:lnTo>
                  <a:pt x="260851" y="19888"/>
                </a:lnTo>
                <a:lnTo>
                  <a:pt x="240384" y="9583"/>
                </a:lnTo>
                <a:lnTo>
                  <a:pt x="215839" y="2471"/>
                </a:lnTo>
                <a:lnTo>
                  <a:pt x="189649" y="0"/>
                </a:lnTo>
                <a:close/>
              </a:path>
              <a:path w="331469" h="426720">
                <a:moveTo>
                  <a:pt x="260851" y="19888"/>
                </a:moveTo>
                <a:lnTo>
                  <a:pt x="189649" y="19888"/>
                </a:lnTo>
                <a:lnTo>
                  <a:pt x="213871" y="20933"/>
                </a:lnTo>
                <a:lnTo>
                  <a:pt x="237507" y="24009"/>
                </a:lnTo>
                <a:lnTo>
                  <a:pt x="260474" y="29028"/>
                </a:lnTo>
                <a:lnTo>
                  <a:pt x="282689" y="35902"/>
                </a:lnTo>
                <a:lnTo>
                  <a:pt x="262891" y="20933"/>
                </a:lnTo>
                <a:lnTo>
                  <a:pt x="260851" y="19888"/>
                </a:lnTo>
                <a:close/>
              </a:path>
              <a:path w="331469" h="426720">
                <a:moveTo>
                  <a:pt x="186182" y="39789"/>
                </a:moveTo>
                <a:lnTo>
                  <a:pt x="142227" y="39789"/>
                </a:lnTo>
                <a:lnTo>
                  <a:pt x="124828" y="41998"/>
                </a:lnTo>
                <a:lnTo>
                  <a:pt x="109061" y="48255"/>
                </a:lnTo>
                <a:lnTo>
                  <a:pt x="95475" y="58000"/>
                </a:lnTo>
                <a:lnTo>
                  <a:pt x="84620" y="70675"/>
                </a:lnTo>
                <a:lnTo>
                  <a:pt x="97392" y="65972"/>
                </a:lnTo>
                <a:lnTo>
                  <a:pt x="110724" y="62523"/>
                </a:lnTo>
                <a:lnTo>
                  <a:pt x="124542" y="60401"/>
                </a:lnTo>
                <a:lnTo>
                  <a:pt x="138772" y="59677"/>
                </a:lnTo>
                <a:lnTo>
                  <a:pt x="234381" y="59677"/>
                </a:lnTo>
                <a:lnTo>
                  <a:pt x="232945" y="58000"/>
                </a:lnTo>
                <a:lnTo>
                  <a:pt x="219361" y="48255"/>
                </a:lnTo>
                <a:lnTo>
                  <a:pt x="203590" y="41998"/>
                </a:lnTo>
                <a:lnTo>
                  <a:pt x="186182" y="39789"/>
                </a:lnTo>
                <a:close/>
              </a:path>
              <a:path w="331469" h="426720">
                <a:moveTo>
                  <a:pt x="234381" y="59677"/>
                </a:moveTo>
                <a:lnTo>
                  <a:pt x="189674" y="59677"/>
                </a:lnTo>
                <a:lnTo>
                  <a:pt x="203894" y="60401"/>
                </a:lnTo>
                <a:lnTo>
                  <a:pt x="217704" y="62523"/>
                </a:lnTo>
                <a:lnTo>
                  <a:pt x="231035" y="65972"/>
                </a:lnTo>
                <a:lnTo>
                  <a:pt x="243823" y="70675"/>
                </a:lnTo>
                <a:lnTo>
                  <a:pt x="234381" y="59677"/>
                </a:lnTo>
                <a:close/>
              </a:path>
              <a:path w="331469" h="426720">
                <a:moveTo>
                  <a:pt x="84654" y="207048"/>
                </a:moveTo>
                <a:lnTo>
                  <a:pt x="95489" y="219723"/>
                </a:lnTo>
                <a:lnTo>
                  <a:pt x="109077" y="229468"/>
                </a:lnTo>
                <a:lnTo>
                  <a:pt x="124844" y="235724"/>
                </a:lnTo>
                <a:lnTo>
                  <a:pt x="142227" y="237934"/>
                </a:lnTo>
                <a:lnTo>
                  <a:pt x="186194" y="237934"/>
                </a:lnTo>
                <a:lnTo>
                  <a:pt x="203591" y="235724"/>
                </a:lnTo>
                <a:lnTo>
                  <a:pt x="219354" y="229468"/>
                </a:lnTo>
                <a:lnTo>
                  <a:pt x="232936" y="219723"/>
                </a:lnTo>
                <a:lnTo>
                  <a:pt x="234383" y="218033"/>
                </a:lnTo>
                <a:lnTo>
                  <a:pt x="138772" y="218033"/>
                </a:lnTo>
                <a:lnTo>
                  <a:pt x="124581" y="217311"/>
                </a:lnTo>
                <a:lnTo>
                  <a:pt x="110766" y="215193"/>
                </a:lnTo>
                <a:lnTo>
                  <a:pt x="97434" y="211748"/>
                </a:lnTo>
                <a:lnTo>
                  <a:pt x="84654" y="207048"/>
                </a:lnTo>
                <a:close/>
              </a:path>
              <a:path w="331469" h="426720">
                <a:moveTo>
                  <a:pt x="243789" y="207048"/>
                </a:moveTo>
                <a:lnTo>
                  <a:pt x="231018" y="211748"/>
                </a:lnTo>
                <a:lnTo>
                  <a:pt x="217693" y="215193"/>
                </a:lnTo>
                <a:lnTo>
                  <a:pt x="203887" y="217311"/>
                </a:lnTo>
                <a:lnTo>
                  <a:pt x="189674" y="218033"/>
                </a:lnTo>
                <a:lnTo>
                  <a:pt x="234383" y="218033"/>
                </a:lnTo>
                <a:lnTo>
                  <a:pt x="243789" y="207048"/>
                </a:lnTo>
                <a:close/>
              </a:path>
              <a:path w="331469" h="426720">
                <a:moveTo>
                  <a:pt x="2298" y="395770"/>
                </a:moveTo>
                <a:lnTo>
                  <a:pt x="1587" y="395770"/>
                </a:lnTo>
                <a:lnTo>
                  <a:pt x="1587" y="418464"/>
                </a:lnTo>
                <a:lnTo>
                  <a:pt x="11469" y="422100"/>
                </a:lnTo>
                <a:lnTo>
                  <a:pt x="20550" y="424576"/>
                </a:lnTo>
                <a:lnTo>
                  <a:pt x="28699" y="425990"/>
                </a:lnTo>
                <a:lnTo>
                  <a:pt x="35788" y="426440"/>
                </a:lnTo>
                <a:lnTo>
                  <a:pt x="48612" y="424775"/>
                </a:lnTo>
                <a:lnTo>
                  <a:pt x="59537" y="419638"/>
                </a:lnTo>
                <a:lnTo>
                  <a:pt x="59782" y="419353"/>
                </a:lnTo>
                <a:lnTo>
                  <a:pt x="37211" y="419353"/>
                </a:lnTo>
                <a:lnTo>
                  <a:pt x="27523" y="417140"/>
                </a:lnTo>
                <a:lnTo>
                  <a:pt x="18430" y="411486"/>
                </a:lnTo>
                <a:lnTo>
                  <a:pt x="10000" y="403869"/>
                </a:lnTo>
                <a:lnTo>
                  <a:pt x="2298" y="395770"/>
                </a:lnTo>
                <a:close/>
              </a:path>
              <a:path w="331469" h="426720">
                <a:moveTo>
                  <a:pt x="35267" y="335000"/>
                </a:moveTo>
                <a:lnTo>
                  <a:pt x="21007" y="336780"/>
                </a:lnTo>
                <a:lnTo>
                  <a:pt x="9856" y="341931"/>
                </a:lnTo>
                <a:lnTo>
                  <a:pt x="2594" y="350173"/>
                </a:lnTo>
                <a:lnTo>
                  <a:pt x="0" y="361226"/>
                </a:lnTo>
                <a:lnTo>
                  <a:pt x="2001" y="370840"/>
                </a:lnTo>
                <a:lnTo>
                  <a:pt x="7773" y="378479"/>
                </a:lnTo>
                <a:lnTo>
                  <a:pt x="16968" y="384621"/>
                </a:lnTo>
                <a:lnTo>
                  <a:pt x="29235" y="389750"/>
                </a:lnTo>
                <a:lnTo>
                  <a:pt x="38969" y="393259"/>
                </a:lnTo>
                <a:lnTo>
                  <a:pt x="46207" y="396801"/>
                </a:lnTo>
                <a:lnTo>
                  <a:pt x="50718" y="401073"/>
                </a:lnTo>
                <a:lnTo>
                  <a:pt x="52273" y="406768"/>
                </a:lnTo>
                <a:lnTo>
                  <a:pt x="52273" y="415277"/>
                </a:lnTo>
                <a:lnTo>
                  <a:pt x="44653" y="419353"/>
                </a:lnTo>
                <a:lnTo>
                  <a:pt x="59782" y="419353"/>
                </a:lnTo>
                <a:lnTo>
                  <a:pt x="67138" y="410811"/>
                </a:lnTo>
                <a:lnTo>
                  <a:pt x="69989" y="398081"/>
                </a:lnTo>
                <a:lnTo>
                  <a:pt x="68458" y="388964"/>
                </a:lnTo>
                <a:lnTo>
                  <a:pt x="63588" y="381339"/>
                </a:lnTo>
                <a:lnTo>
                  <a:pt x="54966" y="374910"/>
                </a:lnTo>
                <a:lnTo>
                  <a:pt x="42176" y="369379"/>
                </a:lnTo>
                <a:lnTo>
                  <a:pt x="32589" y="366031"/>
                </a:lnTo>
                <a:lnTo>
                  <a:pt x="25142" y="362683"/>
                </a:lnTo>
                <a:lnTo>
                  <a:pt x="20320" y="358606"/>
                </a:lnTo>
                <a:lnTo>
                  <a:pt x="18605" y="353072"/>
                </a:lnTo>
                <a:lnTo>
                  <a:pt x="18605" y="345630"/>
                </a:lnTo>
                <a:lnTo>
                  <a:pt x="25692" y="341731"/>
                </a:lnTo>
                <a:lnTo>
                  <a:pt x="65968" y="341731"/>
                </a:lnTo>
                <a:lnTo>
                  <a:pt x="57935" y="338740"/>
                </a:lnTo>
                <a:lnTo>
                  <a:pt x="49657" y="336597"/>
                </a:lnTo>
                <a:lnTo>
                  <a:pt x="41979" y="335383"/>
                </a:lnTo>
                <a:lnTo>
                  <a:pt x="35267" y="335000"/>
                </a:lnTo>
                <a:close/>
              </a:path>
              <a:path w="331469" h="426720">
                <a:moveTo>
                  <a:pt x="65968" y="341731"/>
                </a:moveTo>
                <a:lnTo>
                  <a:pt x="33312" y="341731"/>
                </a:lnTo>
                <a:lnTo>
                  <a:pt x="42142" y="343568"/>
                </a:lnTo>
                <a:lnTo>
                  <a:pt x="50523" y="348448"/>
                </a:lnTo>
                <a:lnTo>
                  <a:pt x="58404" y="355420"/>
                </a:lnTo>
                <a:lnTo>
                  <a:pt x="65735" y="363537"/>
                </a:lnTo>
                <a:lnTo>
                  <a:pt x="66446" y="363537"/>
                </a:lnTo>
                <a:lnTo>
                  <a:pt x="66446" y="341931"/>
                </a:lnTo>
                <a:lnTo>
                  <a:pt x="65968" y="341731"/>
                </a:lnTo>
                <a:close/>
              </a:path>
              <a:path w="331469" h="426720">
                <a:moveTo>
                  <a:pt x="118257" y="369641"/>
                </a:moveTo>
                <a:lnTo>
                  <a:pt x="80371" y="389355"/>
                </a:lnTo>
                <a:lnTo>
                  <a:pt x="78676" y="398970"/>
                </a:lnTo>
                <a:lnTo>
                  <a:pt x="80547" y="409064"/>
                </a:lnTo>
                <a:lnTo>
                  <a:pt x="86072" y="417798"/>
                </a:lnTo>
                <a:lnTo>
                  <a:pt x="95119" y="423941"/>
                </a:lnTo>
                <a:lnTo>
                  <a:pt x="107556" y="426262"/>
                </a:lnTo>
                <a:lnTo>
                  <a:pt x="116650" y="425100"/>
                </a:lnTo>
                <a:lnTo>
                  <a:pt x="124064" y="422009"/>
                </a:lnTo>
                <a:lnTo>
                  <a:pt x="129914" y="417588"/>
                </a:lnTo>
                <a:lnTo>
                  <a:pt x="132797" y="414210"/>
                </a:lnTo>
                <a:lnTo>
                  <a:pt x="109334" y="414210"/>
                </a:lnTo>
                <a:lnTo>
                  <a:pt x="102069" y="406590"/>
                </a:lnTo>
                <a:lnTo>
                  <a:pt x="102069" y="396138"/>
                </a:lnTo>
                <a:lnTo>
                  <a:pt x="103756" y="388304"/>
                </a:lnTo>
                <a:lnTo>
                  <a:pt x="108783" y="382114"/>
                </a:lnTo>
                <a:lnTo>
                  <a:pt x="117098" y="378414"/>
                </a:lnTo>
                <a:lnTo>
                  <a:pt x="128651" y="378053"/>
                </a:lnTo>
                <a:lnTo>
                  <a:pt x="129006" y="377355"/>
                </a:lnTo>
                <a:lnTo>
                  <a:pt x="123061" y="372033"/>
                </a:lnTo>
                <a:lnTo>
                  <a:pt x="118257" y="369641"/>
                </a:lnTo>
                <a:close/>
              </a:path>
              <a:path w="331469" h="426720">
                <a:moveTo>
                  <a:pt x="155752" y="412432"/>
                </a:moveTo>
                <a:lnTo>
                  <a:pt x="134315" y="412432"/>
                </a:lnTo>
                <a:lnTo>
                  <a:pt x="136271" y="420941"/>
                </a:lnTo>
                <a:lnTo>
                  <a:pt x="142113" y="425907"/>
                </a:lnTo>
                <a:lnTo>
                  <a:pt x="159829" y="425907"/>
                </a:lnTo>
                <a:lnTo>
                  <a:pt x="165684" y="420941"/>
                </a:lnTo>
                <a:lnTo>
                  <a:pt x="166788" y="416509"/>
                </a:lnTo>
                <a:lnTo>
                  <a:pt x="159486" y="416509"/>
                </a:lnTo>
                <a:lnTo>
                  <a:pt x="155752" y="412788"/>
                </a:lnTo>
                <a:lnTo>
                  <a:pt x="155752" y="412432"/>
                </a:lnTo>
                <a:close/>
              </a:path>
              <a:path w="331469" h="426720">
                <a:moveTo>
                  <a:pt x="167093" y="413321"/>
                </a:moveTo>
                <a:lnTo>
                  <a:pt x="159486" y="416509"/>
                </a:lnTo>
                <a:lnTo>
                  <a:pt x="166788" y="416509"/>
                </a:lnTo>
                <a:lnTo>
                  <a:pt x="167360" y="414210"/>
                </a:lnTo>
                <a:lnTo>
                  <a:pt x="167449" y="413854"/>
                </a:lnTo>
                <a:lnTo>
                  <a:pt x="167093" y="413321"/>
                </a:lnTo>
                <a:close/>
              </a:path>
              <a:path w="331469" h="426720">
                <a:moveTo>
                  <a:pt x="146643" y="342264"/>
                </a:moveTo>
                <a:lnTo>
                  <a:pt x="128816" y="342264"/>
                </a:lnTo>
                <a:lnTo>
                  <a:pt x="133794" y="349351"/>
                </a:lnTo>
                <a:lnTo>
                  <a:pt x="133794" y="406755"/>
                </a:lnTo>
                <a:lnTo>
                  <a:pt x="129362" y="411378"/>
                </a:lnTo>
                <a:lnTo>
                  <a:pt x="124574" y="414210"/>
                </a:lnTo>
                <a:lnTo>
                  <a:pt x="132797" y="414210"/>
                </a:lnTo>
                <a:lnTo>
                  <a:pt x="134315" y="412432"/>
                </a:lnTo>
                <a:lnTo>
                  <a:pt x="155752" y="412432"/>
                </a:lnTo>
                <a:lnTo>
                  <a:pt x="155752" y="363359"/>
                </a:lnTo>
                <a:lnTo>
                  <a:pt x="153750" y="351824"/>
                </a:lnTo>
                <a:lnTo>
                  <a:pt x="147696" y="342865"/>
                </a:lnTo>
                <a:lnTo>
                  <a:pt x="146643" y="342264"/>
                </a:lnTo>
                <a:close/>
              </a:path>
              <a:path w="331469" h="426720">
                <a:moveTo>
                  <a:pt x="123151" y="335000"/>
                </a:moveTo>
                <a:lnTo>
                  <a:pt x="115109" y="335429"/>
                </a:lnTo>
                <a:lnTo>
                  <a:pt x="105835" y="336703"/>
                </a:lnTo>
                <a:lnTo>
                  <a:pt x="95694" y="338810"/>
                </a:lnTo>
                <a:lnTo>
                  <a:pt x="85051" y="341731"/>
                </a:lnTo>
                <a:lnTo>
                  <a:pt x="85051" y="364235"/>
                </a:lnTo>
                <a:lnTo>
                  <a:pt x="85940" y="364235"/>
                </a:lnTo>
                <a:lnTo>
                  <a:pt x="91387" y="358933"/>
                </a:lnTo>
                <a:lnTo>
                  <a:pt x="101071" y="351588"/>
                </a:lnTo>
                <a:lnTo>
                  <a:pt x="112181" y="345074"/>
                </a:lnTo>
                <a:lnTo>
                  <a:pt x="121907" y="342264"/>
                </a:lnTo>
                <a:lnTo>
                  <a:pt x="146643" y="342264"/>
                </a:lnTo>
                <a:lnTo>
                  <a:pt x="137520" y="337063"/>
                </a:lnTo>
                <a:lnTo>
                  <a:pt x="123151" y="335000"/>
                </a:lnTo>
                <a:close/>
              </a:path>
              <a:path w="331469" h="426720">
                <a:moveTo>
                  <a:pt x="253619" y="336067"/>
                </a:moveTo>
                <a:lnTo>
                  <a:pt x="227380" y="336067"/>
                </a:lnTo>
                <a:lnTo>
                  <a:pt x="227380" y="336765"/>
                </a:lnTo>
                <a:lnTo>
                  <a:pt x="229708" y="346810"/>
                </a:lnTo>
                <a:lnTo>
                  <a:pt x="231045" y="354494"/>
                </a:lnTo>
                <a:lnTo>
                  <a:pt x="231635" y="362826"/>
                </a:lnTo>
                <a:lnTo>
                  <a:pt x="231635" y="401624"/>
                </a:lnTo>
                <a:lnTo>
                  <a:pt x="232136" y="406512"/>
                </a:lnTo>
                <a:lnTo>
                  <a:pt x="232181" y="406946"/>
                </a:lnTo>
                <a:lnTo>
                  <a:pt x="232537" y="409244"/>
                </a:lnTo>
                <a:lnTo>
                  <a:pt x="233235" y="415632"/>
                </a:lnTo>
                <a:lnTo>
                  <a:pt x="234835" y="421830"/>
                </a:lnTo>
                <a:lnTo>
                  <a:pt x="236067" y="424840"/>
                </a:lnTo>
                <a:lnTo>
                  <a:pt x="257873" y="424840"/>
                </a:lnTo>
                <a:lnTo>
                  <a:pt x="257873" y="424141"/>
                </a:lnTo>
                <a:lnTo>
                  <a:pt x="256903" y="420389"/>
                </a:lnTo>
                <a:lnTo>
                  <a:pt x="255474" y="414231"/>
                </a:lnTo>
                <a:lnTo>
                  <a:pt x="254254" y="406946"/>
                </a:lnTo>
                <a:lnTo>
                  <a:pt x="254181" y="406512"/>
                </a:lnTo>
                <a:lnTo>
                  <a:pt x="253619" y="398081"/>
                </a:lnTo>
                <a:lnTo>
                  <a:pt x="253619" y="336067"/>
                </a:lnTo>
                <a:close/>
              </a:path>
              <a:path w="331469" h="426720">
                <a:moveTo>
                  <a:pt x="196557" y="336067"/>
                </a:moveTo>
                <a:lnTo>
                  <a:pt x="170154" y="336067"/>
                </a:lnTo>
                <a:lnTo>
                  <a:pt x="170154" y="336765"/>
                </a:lnTo>
                <a:lnTo>
                  <a:pt x="171114" y="340618"/>
                </a:lnTo>
                <a:lnTo>
                  <a:pt x="172543" y="346810"/>
                </a:lnTo>
                <a:lnTo>
                  <a:pt x="173842" y="354494"/>
                </a:lnTo>
                <a:lnTo>
                  <a:pt x="174409" y="362826"/>
                </a:lnTo>
                <a:lnTo>
                  <a:pt x="174409" y="396316"/>
                </a:lnTo>
                <a:lnTo>
                  <a:pt x="176435" y="408694"/>
                </a:lnTo>
                <a:lnTo>
                  <a:pt x="182249" y="418133"/>
                </a:lnTo>
                <a:lnTo>
                  <a:pt x="191452" y="424150"/>
                </a:lnTo>
                <a:lnTo>
                  <a:pt x="203644" y="426262"/>
                </a:lnTo>
                <a:lnTo>
                  <a:pt x="213998" y="423714"/>
                </a:lnTo>
                <a:lnTo>
                  <a:pt x="220689" y="418133"/>
                </a:lnTo>
                <a:lnTo>
                  <a:pt x="224348" y="412503"/>
                </a:lnTo>
                <a:lnTo>
                  <a:pt x="224601" y="411911"/>
                </a:lnTo>
                <a:lnTo>
                  <a:pt x="204520" y="411911"/>
                </a:lnTo>
                <a:lnTo>
                  <a:pt x="196557" y="406768"/>
                </a:lnTo>
                <a:lnTo>
                  <a:pt x="196557" y="336067"/>
                </a:lnTo>
                <a:close/>
              </a:path>
              <a:path w="331469" h="426720">
                <a:moveTo>
                  <a:pt x="224726" y="409079"/>
                </a:moveTo>
                <a:lnTo>
                  <a:pt x="220840" y="411022"/>
                </a:lnTo>
                <a:lnTo>
                  <a:pt x="217106" y="411911"/>
                </a:lnTo>
                <a:lnTo>
                  <a:pt x="224601" y="411911"/>
                </a:lnTo>
                <a:lnTo>
                  <a:pt x="225437" y="409955"/>
                </a:lnTo>
                <a:lnTo>
                  <a:pt x="224726" y="409079"/>
                </a:lnTo>
                <a:close/>
              </a:path>
              <a:path w="331469" h="426720">
                <a:moveTo>
                  <a:pt x="328983" y="351685"/>
                </a:moveTo>
                <a:lnTo>
                  <a:pt x="307784" y="351685"/>
                </a:lnTo>
                <a:lnTo>
                  <a:pt x="315417" y="352717"/>
                </a:lnTo>
                <a:lnTo>
                  <a:pt x="315078" y="352717"/>
                </a:lnTo>
                <a:lnTo>
                  <a:pt x="321489" y="355644"/>
                </a:lnTo>
                <a:lnTo>
                  <a:pt x="327113" y="359981"/>
                </a:lnTo>
                <a:lnTo>
                  <a:pt x="327825" y="359981"/>
                </a:lnTo>
                <a:lnTo>
                  <a:pt x="328983" y="351685"/>
                </a:lnTo>
                <a:close/>
              </a:path>
              <a:path w="331469" h="426720">
                <a:moveTo>
                  <a:pt x="324104" y="334111"/>
                </a:moveTo>
                <a:lnTo>
                  <a:pt x="320916" y="334111"/>
                </a:lnTo>
                <a:lnTo>
                  <a:pt x="310790" y="337093"/>
                </a:lnTo>
                <a:lnTo>
                  <a:pt x="304238" y="343481"/>
                </a:lnTo>
                <a:lnTo>
                  <a:pt x="300710" y="349834"/>
                </a:lnTo>
                <a:lnTo>
                  <a:pt x="299656" y="352717"/>
                </a:lnTo>
                <a:lnTo>
                  <a:pt x="300367" y="353428"/>
                </a:lnTo>
                <a:lnTo>
                  <a:pt x="307784" y="351685"/>
                </a:lnTo>
                <a:lnTo>
                  <a:pt x="328983" y="351685"/>
                </a:lnTo>
                <a:lnTo>
                  <a:pt x="331190" y="335889"/>
                </a:lnTo>
                <a:lnTo>
                  <a:pt x="327469" y="334644"/>
                </a:lnTo>
                <a:lnTo>
                  <a:pt x="324104" y="334111"/>
                </a:lnTo>
                <a:close/>
              </a:path>
              <a:path w="331469" h="426720">
                <a:moveTo>
                  <a:pt x="294690" y="336067"/>
                </a:moveTo>
                <a:lnTo>
                  <a:pt x="268287" y="336067"/>
                </a:lnTo>
                <a:lnTo>
                  <a:pt x="268287" y="336765"/>
                </a:lnTo>
                <a:lnTo>
                  <a:pt x="269250" y="340518"/>
                </a:lnTo>
                <a:lnTo>
                  <a:pt x="270675" y="346676"/>
                </a:lnTo>
                <a:lnTo>
                  <a:pt x="271966" y="354394"/>
                </a:lnTo>
                <a:lnTo>
                  <a:pt x="272529" y="362826"/>
                </a:lnTo>
                <a:lnTo>
                  <a:pt x="272529" y="398081"/>
                </a:lnTo>
                <a:lnTo>
                  <a:pt x="271966" y="406512"/>
                </a:lnTo>
                <a:lnTo>
                  <a:pt x="270675" y="414231"/>
                </a:lnTo>
                <a:lnTo>
                  <a:pt x="269250" y="420389"/>
                </a:lnTo>
                <a:lnTo>
                  <a:pt x="268287" y="424141"/>
                </a:lnTo>
                <a:lnTo>
                  <a:pt x="268287" y="424840"/>
                </a:lnTo>
                <a:lnTo>
                  <a:pt x="298767" y="424840"/>
                </a:lnTo>
                <a:lnTo>
                  <a:pt x="298767" y="424141"/>
                </a:lnTo>
                <a:lnTo>
                  <a:pt x="297900" y="420389"/>
                </a:lnTo>
                <a:lnTo>
                  <a:pt x="296524" y="414231"/>
                </a:lnTo>
                <a:lnTo>
                  <a:pt x="295250" y="406512"/>
                </a:lnTo>
                <a:lnTo>
                  <a:pt x="294690" y="398081"/>
                </a:lnTo>
                <a:lnTo>
                  <a:pt x="294690" y="336067"/>
                </a:lnTo>
                <a:close/>
              </a:path>
            </a:pathLst>
          </a:custGeom>
          <a:solidFill>
            <a:srgbClr val="003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E47A099C-0B8F-962B-962E-E0AD14A88FA9}"/>
              </a:ext>
            </a:extLst>
          </p:cNvPr>
          <p:cNvSpPr txBox="1"/>
          <p:nvPr/>
        </p:nvSpPr>
        <p:spPr>
          <a:xfrm>
            <a:off x="7227714" y="7646906"/>
            <a:ext cx="113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3</a:t>
            </a:r>
            <a:endParaRPr sz="1200" dirty="0">
              <a:latin typeface="Larken" pitchFamily="2" charset="77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30717" y="7672306"/>
            <a:ext cx="15830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00395D"/>
                </a:solidFill>
                <a:latin typeface="Larken Light"/>
                <a:cs typeface="Larken Light"/>
              </a:rPr>
              <a:t>Saur_Sustainability</a:t>
            </a:r>
            <a:r>
              <a:rPr sz="1000" spc="-30" dirty="0">
                <a:solidFill>
                  <a:srgbClr val="00395D"/>
                </a:solidFill>
                <a:latin typeface="Larken Light"/>
                <a:cs typeface="Larken Light"/>
              </a:rPr>
              <a:t> </a:t>
            </a:r>
            <a:r>
              <a:rPr sz="1000" spc="-10" dirty="0">
                <a:solidFill>
                  <a:srgbClr val="00395D"/>
                </a:solidFill>
                <a:latin typeface="Larken Light"/>
                <a:cs typeface="Larken Light"/>
              </a:rPr>
              <a:t>Roadmap</a:t>
            </a:r>
            <a:endParaRPr sz="1000">
              <a:latin typeface="Larken Light"/>
              <a:cs typeface="Larken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852807" y="7385570"/>
            <a:ext cx="331470" cy="426720"/>
          </a:xfrm>
          <a:custGeom>
            <a:avLst/>
            <a:gdLst/>
            <a:ahLst/>
            <a:cxnLst/>
            <a:rect l="l" t="t" r="r" b="b"/>
            <a:pathLst>
              <a:path w="331469" h="426720">
                <a:moveTo>
                  <a:pt x="108127" y="119913"/>
                </a:moveTo>
                <a:lnTo>
                  <a:pt x="112117" y="131126"/>
                </a:lnTo>
                <a:lnTo>
                  <a:pt x="112194" y="131344"/>
                </a:lnTo>
                <a:lnTo>
                  <a:pt x="119767" y="140508"/>
                </a:lnTo>
                <a:lnTo>
                  <a:pt x="130044" y="146597"/>
                </a:lnTo>
                <a:lnTo>
                  <a:pt x="142227" y="148805"/>
                </a:lnTo>
                <a:lnTo>
                  <a:pt x="186194" y="148805"/>
                </a:lnTo>
                <a:lnTo>
                  <a:pt x="195335" y="149407"/>
                </a:lnTo>
                <a:lnTo>
                  <a:pt x="204114" y="151158"/>
                </a:lnTo>
                <a:lnTo>
                  <a:pt x="212455" y="153981"/>
                </a:lnTo>
                <a:lnTo>
                  <a:pt x="220281" y="157797"/>
                </a:lnTo>
                <a:lnTo>
                  <a:pt x="216295" y="146597"/>
                </a:lnTo>
                <a:lnTo>
                  <a:pt x="216216" y="146373"/>
                </a:lnTo>
                <a:lnTo>
                  <a:pt x="208648" y="137213"/>
                </a:lnTo>
                <a:lnTo>
                  <a:pt x="198375" y="131126"/>
                </a:lnTo>
                <a:lnTo>
                  <a:pt x="186194" y="128917"/>
                </a:lnTo>
                <a:lnTo>
                  <a:pt x="142227" y="128917"/>
                </a:lnTo>
                <a:lnTo>
                  <a:pt x="133084" y="128316"/>
                </a:lnTo>
                <a:lnTo>
                  <a:pt x="124301" y="126563"/>
                </a:lnTo>
                <a:lnTo>
                  <a:pt x="115956" y="123736"/>
                </a:lnTo>
                <a:lnTo>
                  <a:pt x="108127" y="119913"/>
                </a:lnTo>
                <a:close/>
              </a:path>
              <a:path w="331469" h="426720">
                <a:moveTo>
                  <a:pt x="108127" y="169252"/>
                </a:moveTo>
                <a:lnTo>
                  <a:pt x="112194" y="180684"/>
                </a:lnTo>
                <a:lnTo>
                  <a:pt x="119767" y="189847"/>
                </a:lnTo>
                <a:lnTo>
                  <a:pt x="130044" y="195936"/>
                </a:lnTo>
                <a:lnTo>
                  <a:pt x="142227" y="198145"/>
                </a:lnTo>
                <a:lnTo>
                  <a:pt x="186194" y="198145"/>
                </a:lnTo>
                <a:lnTo>
                  <a:pt x="198375" y="195936"/>
                </a:lnTo>
                <a:lnTo>
                  <a:pt x="208648" y="189847"/>
                </a:lnTo>
                <a:lnTo>
                  <a:pt x="216216" y="180684"/>
                </a:lnTo>
                <a:lnTo>
                  <a:pt x="217083" y="178244"/>
                </a:lnTo>
                <a:lnTo>
                  <a:pt x="142227" y="178244"/>
                </a:lnTo>
                <a:lnTo>
                  <a:pt x="133084" y="177643"/>
                </a:lnTo>
                <a:lnTo>
                  <a:pt x="124301" y="175891"/>
                </a:lnTo>
                <a:lnTo>
                  <a:pt x="115956" y="173068"/>
                </a:lnTo>
                <a:lnTo>
                  <a:pt x="108127" y="169252"/>
                </a:lnTo>
                <a:close/>
              </a:path>
              <a:path w="331469" h="426720">
                <a:moveTo>
                  <a:pt x="220281" y="169252"/>
                </a:moveTo>
                <a:lnTo>
                  <a:pt x="212455" y="173068"/>
                </a:lnTo>
                <a:lnTo>
                  <a:pt x="204114" y="175891"/>
                </a:lnTo>
                <a:lnTo>
                  <a:pt x="195335" y="177643"/>
                </a:lnTo>
                <a:lnTo>
                  <a:pt x="186194" y="178244"/>
                </a:lnTo>
                <a:lnTo>
                  <a:pt x="217083" y="178244"/>
                </a:lnTo>
                <a:lnTo>
                  <a:pt x="220281" y="169252"/>
                </a:lnTo>
                <a:close/>
              </a:path>
              <a:path w="331469" h="426720">
                <a:moveTo>
                  <a:pt x="186182" y="79578"/>
                </a:moveTo>
                <a:lnTo>
                  <a:pt x="142227" y="79578"/>
                </a:lnTo>
                <a:lnTo>
                  <a:pt x="130044" y="81786"/>
                </a:lnTo>
                <a:lnTo>
                  <a:pt x="119767" y="87874"/>
                </a:lnTo>
                <a:lnTo>
                  <a:pt x="112194" y="97033"/>
                </a:lnTo>
                <a:lnTo>
                  <a:pt x="108127" y="108457"/>
                </a:lnTo>
                <a:lnTo>
                  <a:pt x="115961" y="104642"/>
                </a:lnTo>
                <a:lnTo>
                  <a:pt x="124306" y="101819"/>
                </a:lnTo>
                <a:lnTo>
                  <a:pt x="133086" y="100067"/>
                </a:lnTo>
                <a:lnTo>
                  <a:pt x="142227" y="99466"/>
                </a:lnTo>
                <a:lnTo>
                  <a:pt x="217081" y="99466"/>
                </a:lnTo>
                <a:lnTo>
                  <a:pt x="216216" y="97033"/>
                </a:lnTo>
                <a:lnTo>
                  <a:pt x="208646" y="87874"/>
                </a:lnTo>
                <a:lnTo>
                  <a:pt x="198369" y="81786"/>
                </a:lnTo>
                <a:lnTo>
                  <a:pt x="186182" y="79578"/>
                </a:lnTo>
                <a:close/>
              </a:path>
              <a:path w="331469" h="426720">
                <a:moveTo>
                  <a:pt x="217081" y="99466"/>
                </a:moveTo>
                <a:lnTo>
                  <a:pt x="186182" y="99466"/>
                </a:lnTo>
                <a:lnTo>
                  <a:pt x="195330" y="100067"/>
                </a:lnTo>
                <a:lnTo>
                  <a:pt x="204112" y="101819"/>
                </a:lnTo>
                <a:lnTo>
                  <a:pt x="212454" y="104642"/>
                </a:lnTo>
                <a:lnTo>
                  <a:pt x="220281" y="108457"/>
                </a:lnTo>
                <a:lnTo>
                  <a:pt x="217081" y="99466"/>
                </a:lnTo>
                <a:close/>
              </a:path>
              <a:path w="331469" h="426720">
                <a:moveTo>
                  <a:pt x="45745" y="241071"/>
                </a:moveTo>
                <a:lnTo>
                  <a:pt x="65611" y="256089"/>
                </a:lnTo>
                <a:lnTo>
                  <a:pt x="88044" y="267385"/>
                </a:lnTo>
                <a:lnTo>
                  <a:pt x="112584" y="274500"/>
                </a:lnTo>
                <a:lnTo>
                  <a:pt x="138772" y="276974"/>
                </a:lnTo>
                <a:lnTo>
                  <a:pt x="189636" y="276974"/>
                </a:lnTo>
                <a:lnTo>
                  <a:pt x="215825" y="274500"/>
                </a:lnTo>
                <a:lnTo>
                  <a:pt x="240366" y="267385"/>
                </a:lnTo>
                <a:lnTo>
                  <a:pt x="260823" y="257086"/>
                </a:lnTo>
                <a:lnTo>
                  <a:pt x="138772" y="257086"/>
                </a:lnTo>
                <a:lnTo>
                  <a:pt x="115682" y="256089"/>
                </a:lnTo>
                <a:lnTo>
                  <a:pt x="114933" y="256089"/>
                </a:lnTo>
                <a:lnTo>
                  <a:pt x="90925" y="252964"/>
                </a:lnTo>
                <a:lnTo>
                  <a:pt x="67956" y="247945"/>
                </a:lnTo>
                <a:lnTo>
                  <a:pt x="45745" y="241071"/>
                </a:lnTo>
                <a:close/>
              </a:path>
              <a:path w="331469" h="426720">
                <a:moveTo>
                  <a:pt x="282676" y="241071"/>
                </a:moveTo>
                <a:lnTo>
                  <a:pt x="260459" y="247945"/>
                </a:lnTo>
                <a:lnTo>
                  <a:pt x="237490" y="252964"/>
                </a:lnTo>
                <a:lnTo>
                  <a:pt x="213481" y="256089"/>
                </a:lnTo>
                <a:lnTo>
                  <a:pt x="212731" y="256089"/>
                </a:lnTo>
                <a:lnTo>
                  <a:pt x="189636" y="257086"/>
                </a:lnTo>
                <a:lnTo>
                  <a:pt x="260823" y="257086"/>
                </a:lnTo>
                <a:lnTo>
                  <a:pt x="262802" y="256089"/>
                </a:lnTo>
                <a:lnTo>
                  <a:pt x="282676" y="241071"/>
                </a:lnTo>
                <a:close/>
              </a:path>
              <a:path w="331469" h="426720">
                <a:moveTo>
                  <a:pt x="189649" y="0"/>
                </a:moveTo>
                <a:lnTo>
                  <a:pt x="138772" y="0"/>
                </a:lnTo>
                <a:lnTo>
                  <a:pt x="112584" y="2471"/>
                </a:lnTo>
                <a:lnTo>
                  <a:pt x="88044" y="9583"/>
                </a:lnTo>
                <a:lnTo>
                  <a:pt x="65540" y="20933"/>
                </a:lnTo>
                <a:lnTo>
                  <a:pt x="45745" y="35902"/>
                </a:lnTo>
                <a:lnTo>
                  <a:pt x="67960" y="29028"/>
                </a:lnTo>
                <a:lnTo>
                  <a:pt x="90925" y="24009"/>
                </a:lnTo>
                <a:lnTo>
                  <a:pt x="114557" y="20933"/>
                </a:lnTo>
                <a:lnTo>
                  <a:pt x="138772" y="19888"/>
                </a:lnTo>
                <a:lnTo>
                  <a:pt x="260851" y="19888"/>
                </a:lnTo>
                <a:lnTo>
                  <a:pt x="240384" y="9583"/>
                </a:lnTo>
                <a:lnTo>
                  <a:pt x="215839" y="2471"/>
                </a:lnTo>
                <a:lnTo>
                  <a:pt x="189649" y="0"/>
                </a:lnTo>
                <a:close/>
              </a:path>
              <a:path w="331469" h="426720">
                <a:moveTo>
                  <a:pt x="260851" y="19888"/>
                </a:moveTo>
                <a:lnTo>
                  <a:pt x="189649" y="19888"/>
                </a:lnTo>
                <a:lnTo>
                  <a:pt x="213871" y="20933"/>
                </a:lnTo>
                <a:lnTo>
                  <a:pt x="237507" y="24009"/>
                </a:lnTo>
                <a:lnTo>
                  <a:pt x="260474" y="29028"/>
                </a:lnTo>
                <a:lnTo>
                  <a:pt x="282689" y="35902"/>
                </a:lnTo>
                <a:lnTo>
                  <a:pt x="262891" y="20933"/>
                </a:lnTo>
                <a:lnTo>
                  <a:pt x="260851" y="19888"/>
                </a:lnTo>
                <a:close/>
              </a:path>
              <a:path w="331469" h="426720">
                <a:moveTo>
                  <a:pt x="186182" y="39789"/>
                </a:moveTo>
                <a:lnTo>
                  <a:pt x="142227" y="39789"/>
                </a:lnTo>
                <a:lnTo>
                  <a:pt x="124828" y="41998"/>
                </a:lnTo>
                <a:lnTo>
                  <a:pt x="109061" y="48255"/>
                </a:lnTo>
                <a:lnTo>
                  <a:pt x="95475" y="58000"/>
                </a:lnTo>
                <a:lnTo>
                  <a:pt x="84620" y="70675"/>
                </a:lnTo>
                <a:lnTo>
                  <a:pt x="97392" y="65972"/>
                </a:lnTo>
                <a:lnTo>
                  <a:pt x="110724" y="62523"/>
                </a:lnTo>
                <a:lnTo>
                  <a:pt x="124542" y="60401"/>
                </a:lnTo>
                <a:lnTo>
                  <a:pt x="138772" y="59677"/>
                </a:lnTo>
                <a:lnTo>
                  <a:pt x="234381" y="59677"/>
                </a:lnTo>
                <a:lnTo>
                  <a:pt x="232945" y="58000"/>
                </a:lnTo>
                <a:lnTo>
                  <a:pt x="219361" y="48255"/>
                </a:lnTo>
                <a:lnTo>
                  <a:pt x="203590" y="41998"/>
                </a:lnTo>
                <a:lnTo>
                  <a:pt x="186182" y="39789"/>
                </a:lnTo>
                <a:close/>
              </a:path>
              <a:path w="331469" h="426720">
                <a:moveTo>
                  <a:pt x="234381" y="59677"/>
                </a:moveTo>
                <a:lnTo>
                  <a:pt x="189674" y="59677"/>
                </a:lnTo>
                <a:lnTo>
                  <a:pt x="203894" y="60401"/>
                </a:lnTo>
                <a:lnTo>
                  <a:pt x="217704" y="62523"/>
                </a:lnTo>
                <a:lnTo>
                  <a:pt x="231035" y="65972"/>
                </a:lnTo>
                <a:lnTo>
                  <a:pt x="243823" y="70675"/>
                </a:lnTo>
                <a:lnTo>
                  <a:pt x="234381" y="59677"/>
                </a:lnTo>
                <a:close/>
              </a:path>
              <a:path w="331469" h="426720">
                <a:moveTo>
                  <a:pt x="84654" y="207048"/>
                </a:moveTo>
                <a:lnTo>
                  <a:pt x="95489" y="219723"/>
                </a:lnTo>
                <a:lnTo>
                  <a:pt x="109077" y="229468"/>
                </a:lnTo>
                <a:lnTo>
                  <a:pt x="124844" y="235724"/>
                </a:lnTo>
                <a:lnTo>
                  <a:pt x="142227" y="237934"/>
                </a:lnTo>
                <a:lnTo>
                  <a:pt x="186194" y="237934"/>
                </a:lnTo>
                <a:lnTo>
                  <a:pt x="203591" y="235724"/>
                </a:lnTo>
                <a:lnTo>
                  <a:pt x="219354" y="229468"/>
                </a:lnTo>
                <a:lnTo>
                  <a:pt x="232936" y="219723"/>
                </a:lnTo>
                <a:lnTo>
                  <a:pt x="234383" y="218033"/>
                </a:lnTo>
                <a:lnTo>
                  <a:pt x="138772" y="218033"/>
                </a:lnTo>
                <a:lnTo>
                  <a:pt x="124581" y="217311"/>
                </a:lnTo>
                <a:lnTo>
                  <a:pt x="110766" y="215193"/>
                </a:lnTo>
                <a:lnTo>
                  <a:pt x="97434" y="211748"/>
                </a:lnTo>
                <a:lnTo>
                  <a:pt x="84654" y="207048"/>
                </a:lnTo>
                <a:close/>
              </a:path>
              <a:path w="331469" h="426720">
                <a:moveTo>
                  <a:pt x="243789" y="207048"/>
                </a:moveTo>
                <a:lnTo>
                  <a:pt x="231018" y="211748"/>
                </a:lnTo>
                <a:lnTo>
                  <a:pt x="217693" y="215193"/>
                </a:lnTo>
                <a:lnTo>
                  <a:pt x="203887" y="217311"/>
                </a:lnTo>
                <a:lnTo>
                  <a:pt x="189674" y="218033"/>
                </a:lnTo>
                <a:lnTo>
                  <a:pt x="234383" y="218033"/>
                </a:lnTo>
                <a:lnTo>
                  <a:pt x="243789" y="207048"/>
                </a:lnTo>
                <a:close/>
              </a:path>
              <a:path w="331469" h="426720">
                <a:moveTo>
                  <a:pt x="2298" y="395770"/>
                </a:moveTo>
                <a:lnTo>
                  <a:pt x="1587" y="395770"/>
                </a:lnTo>
                <a:lnTo>
                  <a:pt x="1587" y="418464"/>
                </a:lnTo>
                <a:lnTo>
                  <a:pt x="11469" y="422100"/>
                </a:lnTo>
                <a:lnTo>
                  <a:pt x="20550" y="424576"/>
                </a:lnTo>
                <a:lnTo>
                  <a:pt x="28699" y="425990"/>
                </a:lnTo>
                <a:lnTo>
                  <a:pt x="35788" y="426440"/>
                </a:lnTo>
                <a:lnTo>
                  <a:pt x="48612" y="424775"/>
                </a:lnTo>
                <a:lnTo>
                  <a:pt x="59537" y="419638"/>
                </a:lnTo>
                <a:lnTo>
                  <a:pt x="59782" y="419353"/>
                </a:lnTo>
                <a:lnTo>
                  <a:pt x="37211" y="419353"/>
                </a:lnTo>
                <a:lnTo>
                  <a:pt x="27523" y="417140"/>
                </a:lnTo>
                <a:lnTo>
                  <a:pt x="18430" y="411486"/>
                </a:lnTo>
                <a:lnTo>
                  <a:pt x="10000" y="403869"/>
                </a:lnTo>
                <a:lnTo>
                  <a:pt x="2298" y="395770"/>
                </a:lnTo>
                <a:close/>
              </a:path>
              <a:path w="331469" h="426720">
                <a:moveTo>
                  <a:pt x="35267" y="335000"/>
                </a:moveTo>
                <a:lnTo>
                  <a:pt x="21007" y="336780"/>
                </a:lnTo>
                <a:lnTo>
                  <a:pt x="9856" y="341931"/>
                </a:lnTo>
                <a:lnTo>
                  <a:pt x="2594" y="350173"/>
                </a:lnTo>
                <a:lnTo>
                  <a:pt x="0" y="361226"/>
                </a:lnTo>
                <a:lnTo>
                  <a:pt x="2001" y="370840"/>
                </a:lnTo>
                <a:lnTo>
                  <a:pt x="7773" y="378479"/>
                </a:lnTo>
                <a:lnTo>
                  <a:pt x="16968" y="384621"/>
                </a:lnTo>
                <a:lnTo>
                  <a:pt x="29235" y="389750"/>
                </a:lnTo>
                <a:lnTo>
                  <a:pt x="38969" y="393259"/>
                </a:lnTo>
                <a:lnTo>
                  <a:pt x="46207" y="396801"/>
                </a:lnTo>
                <a:lnTo>
                  <a:pt x="50718" y="401073"/>
                </a:lnTo>
                <a:lnTo>
                  <a:pt x="52273" y="406768"/>
                </a:lnTo>
                <a:lnTo>
                  <a:pt x="52273" y="415277"/>
                </a:lnTo>
                <a:lnTo>
                  <a:pt x="44653" y="419353"/>
                </a:lnTo>
                <a:lnTo>
                  <a:pt x="59782" y="419353"/>
                </a:lnTo>
                <a:lnTo>
                  <a:pt x="67138" y="410811"/>
                </a:lnTo>
                <a:lnTo>
                  <a:pt x="69989" y="398081"/>
                </a:lnTo>
                <a:lnTo>
                  <a:pt x="68458" y="388964"/>
                </a:lnTo>
                <a:lnTo>
                  <a:pt x="63588" y="381339"/>
                </a:lnTo>
                <a:lnTo>
                  <a:pt x="54966" y="374910"/>
                </a:lnTo>
                <a:lnTo>
                  <a:pt x="42176" y="369379"/>
                </a:lnTo>
                <a:lnTo>
                  <a:pt x="32589" y="366031"/>
                </a:lnTo>
                <a:lnTo>
                  <a:pt x="25142" y="362683"/>
                </a:lnTo>
                <a:lnTo>
                  <a:pt x="20320" y="358606"/>
                </a:lnTo>
                <a:lnTo>
                  <a:pt x="18605" y="353072"/>
                </a:lnTo>
                <a:lnTo>
                  <a:pt x="18605" y="345630"/>
                </a:lnTo>
                <a:lnTo>
                  <a:pt x="25692" y="341731"/>
                </a:lnTo>
                <a:lnTo>
                  <a:pt x="65968" y="341731"/>
                </a:lnTo>
                <a:lnTo>
                  <a:pt x="57935" y="338740"/>
                </a:lnTo>
                <a:lnTo>
                  <a:pt x="49657" y="336597"/>
                </a:lnTo>
                <a:lnTo>
                  <a:pt x="41979" y="335383"/>
                </a:lnTo>
                <a:lnTo>
                  <a:pt x="35267" y="335000"/>
                </a:lnTo>
                <a:close/>
              </a:path>
              <a:path w="331469" h="426720">
                <a:moveTo>
                  <a:pt x="65968" y="341731"/>
                </a:moveTo>
                <a:lnTo>
                  <a:pt x="33312" y="341731"/>
                </a:lnTo>
                <a:lnTo>
                  <a:pt x="42142" y="343568"/>
                </a:lnTo>
                <a:lnTo>
                  <a:pt x="50523" y="348448"/>
                </a:lnTo>
                <a:lnTo>
                  <a:pt x="58404" y="355420"/>
                </a:lnTo>
                <a:lnTo>
                  <a:pt x="65735" y="363537"/>
                </a:lnTo>
                <a:lnTo>
                  <a:pt x="66446" y="363537"/>
                </a:lnTo>
                <a:lnTo>
                  <a:pt x="66446" y="341931"/>
                </a:lnTo>
                <a:lnTo>
                  <a:pt x="65968" y="341731"/>
                </a:lnTo>
                <a:close/>
              </a:path>
              <a:path w="331469" h="426720">
                <a:moveTo>
                  <a:pt x="118257" y="369641"/>
                </a:moveTo>
                <a:lnTo>
                  <a:pt x="80371" y="389355"/>
                </a:lnTo>
                <a:lnTo>
                  <a:pt x="78676" y="398970"/>
                </a:lnTo>
                <a:lnTo>
                  <a:pt x="80547" y="409064"/>
                </a:lnTo>
                <a:lnTo>
                  <a:pt x="86072" y="417798"/>
                </a:lnTo>
                <a:lnTo>
                  <a:pt x="95119" y="423941"/>
                </a:lnTo>
                <a:lnTo>
                  <a:pt x="107556" y="426262"/>
                </a:lnTo>
                <a:lnTo>
                  <a:pt x="116650" y="425100"/>
                </a:lnTo>
                <a:lnTo>
                  <a:pt x="124064" y="422009"/>
                </a:lnTo>
                <a:lnTo>
                  <a:pt x="129914" y="417588"/>
                </a:lnTo>
                <a:lnTo>
                  <a:pt x="132797" y="414210"/>
                </a:lnTo>
                <a:lnTo>
                  <a:pt x="109334" y="414210"/>
                </a:lnTo>
                <a:lnTo>
                  <a:pt x="102069" y="406590"/>
                </a:lnTo>
                <a:lnTo>
                  <a:pt x="102069" y="396138"/>
                </a:lnTo>
                <a:lnTo>
                  <a:pt x="103756" y="388304"/>
                </a:lnTo>
                <a:lnTo>
                  <a:pt x="108783" y="382114"/>
                </a:lnTo>
                <a:lnTo>
                  <a:pt x="117098" y="378414"/>
                </a:lnTo>
                <a:lnTo>
                  <a:pt x="128651" y="378053"/>
                </a:lnTo>
                <a:lnTo>
                  <a:pt x="129006" y="377355"/>
                </a:lnTo>
                <a:lnTo>
                  <a:pt x="123061" y="372033"/>
                </a:lnTo>
                <a:lnTo>
                  <a:pt x="118257" y="369641"/>
                </a:lnTo>
                <a:close/>
              </a:path>
              <a:path w="331469" h="426720">
                <a:moveTo>
                  <a:pt x="155752" y="412432"/>
                </a:moveTo>
                <a:lnTo>
                  <a:pt x="134315" y="412432"/>
                </a:lnTo>
                <a:lnTo>
                  <a:pt x="136271" y="420941"/>
                </a:lnTo>
                <a:lnTo>
                  <a:pt x="142113" y="425907"/>
                </a:lnTo>
                <a:lnTo>
                  <a:pt x="159829" y="425907"/>
                </a:lnTo>
                <a:lnTo>
                  <a:pt x="165684" y="420941"/>
                </a:lnTo>
                <a:lnTo>
                  <a:pt x="166788" y="416509"/>
                </a:lnTo>
                <a:lnTo>
                  <a:pt x="159486" y="416509"/>
                </a:lnTo>
                <a:lnTo>
                  <a:pt x="155752" y="412788"/>
                </a:lnTo>
                <a:lnTo>
                  <a:pt x="155752" y="412432"/>
                </a:lnTo>
                <a:close/>
              </a:path>
              <a:path w="331469" h="426720">
                <a:moveTo>
                  <a:pt x="167093" y="413321"/>
                </a:moveTo>
                <a:lnTo>
                  <a:pt x="159486" y="416509"/>
                </a:lnTo>
                <a:lnTo>
                  <a:pt x="166788" y="416509"/>
                </a:lnTo>
                <a:lnTo>
                  <a:pt x="167360" y="414210"/>
                </a:lnTo>
                <a:lnTo>
                  <a:pt x="167449" y="413854"/>
                </a:lnTo>
                <a:lnTo>
                  <a:pt x="167093" y="413321"/>
                </a:lnTo>
                <a:close/>
              </a:path>
              <a:path w="331469" h="426720">
                <a:moveTo>
                  <a:pt x="146643" y="342264"/>
                </a:moveTo>
                <a:lnTo>
                  <a:pt x="128816" y="342264"/>
                </a:lnTo>
                <a:lnTo>
                  <a:pt x="133794" y="349351"/>
                </a:lnTo>
                <a:lnTo>
                  <a:pt x="133794" y="406755"/>
                </a:lnTo>
                <a:lnTo>
                  <a:pt x="129362" y="411378"/>
                </a:lnTo>
                <a:lnTo>
                  <a:pt x="124574" y="414210"/>
                </a:lnTo>
                <a:lnTo>
                  <a:pt x="132797" y="414210"/>
                </a:lnTo>
                <a:lnTo>
                  <a:pt x="134315" y="412432"/>
                </a:lnTo>
                <a:lnTo>
                  <a:pt x="155752" y="412432"/>
                </a:lnTo>
                <a:lnTo>
                  <a:pt x="155752" y="363359"/>
                </a:lnTo>
                <a:lnTo>
                  <a:pt x="153750" y="351824"/>
                </a:lnTo>
                <a:lnTo>
                  <a:pt x="147696" y="342865"/>
                </a:lnTo>
                <a:lnTo>
                  <a:pt x="146643" y="342264"/>
                </a:lnTo>
                <a:close/>
              </a:path>
              <a:path w="331469" h="426720">
                <a:moveTo>
                  <a:pt x="123151" y="335000"/>
                </a:moveTo>
                <a:lnTo>
                  <a:pt x="115109" y="335429"/>
                </a:lnTo>
                <a:lnTo>
                  <a:pt x="105835" y="336703"/>
                </a:lnTo>
                <a:lnTo>
                  <a:pt x="95694" y="338810"/>
                </a:lnTo>
                <a:lnTo>
                  <a:pt x="85051" y="341731"/>
                </a:lnTo>
                <a:lnTo>
                  <a:pt x="85051" y="364235"/>
                </a:lnTo>
                <a:lnTo>
                  <a:pt x="85940" y="364235"/>
                </a:lnTo>
                <a:lnTo>
                  <a:pt x="91387" y="358933"/>
                </a:lnTo>
                <a:lnTo>
                  <a:pt x="101071" y="351588"/>
                </a:lnTo>
                <a:lnTo>
                  <a:pt x="112181" y="345074"/>
                </a:lnTo>
                <a:lnTo>
                  <a:pt x="121907" y="342264"/>
                </a:lnTo>
                <a:lnTo>
                  <a:pt x="146643" y="342264"/>
                </a:lnTo>
                <a:lnTo>
                  <a:pt x="137520" y="337063"/>
                </a:lnTo>
                <a:lnTo>
                  <a:pt x="123151" y="335000"/>
                </a:lnTo>
                <a:close/>
              </a:path>
              <a:path w="331469" h="426720">
                <a:moveTo>
                  <a:pt x="253619" y="336067"/>
                </a:moveTo>
                <a:lnTo>
                  <a:pt x="227380" y="336067"/>
                </a:lnTo>
                <a:lnTo>
                  <a:pt x="227380" y="336765"/>
                </a:lnTo>
                <a:lnTo>
                  <a:pt x="229708" y="346810"/>
                </a:lnTo>
                <a:lnTo>
                  <a:pt x="231045" y="354494"/>
                </a:lnTo>
                <a:lnTo>
                  <a:pt x="231635" y="362826"/>
                </a:lnTo>
                <a:lnTo>
                  <a:pt x="231635" y="401624"/>
                </a:lnTo>
                <a:lnTo>
                  <a:pt x="232136" y="406512"/>
                </a:lnTo>
                <a:lnTo>
                  <a:pt x="232181" y="406946"/>
                </a:lnTo>
                <a:lnTo>
                  <a:pt x="232537" y="409244"/>
                </a:lnTo>
                <a:lnTo>
                  <a:pt x="233235" y="415632"/>
                </a:lnTo>
                <a:lnTo>
                  <a:pt x="234835" y="421830"/>
                </a:lnTo>
                <a:lnTo>
                  <a:pt x="236067" y="424840"/>
                </a:lnTo>
                <a:lnTo>
                  <a:pt x="257873" y="424840"/>
                </a:lnTo>
                <a:lnTo>
                  <a:pt x="257873" y="424141"/>
                </a:lnTo>
                <a:lnTo>
                  <a:pt x="256903" y="420389"/>
                </a:lnTo>
                <a:lnTo>
                  <a:pt x="255474" y="414231"/>
                </a:lnTo>
                <a:lnTo>
                  <a:pt x="254254" y="406946"/>
                </a:lnTo>
                <a:lnTo>
                  <a:pt x="254181" y="406512"/>
                </a:lnTo>
                <a:lnTo>
                  <a:pt x="253619" y="398081"/>
                </a:lnTo>
                <a:lnTo>
                  <a:pt x="253619" y="336067"/>
                </a:lnTo>
                <a:close/>
              </a:path>
              <a:path w="331469" h="426720">
                <a:moveTo>
                  <a:pt x="196557" y="336067"/>
                </a:moveTo>
                <a:lnTo>
                  <a:pt x="170154" y="336067"/>
                </a:lnTo>
                <a:lnTo>
                  <a:pt x="170154" y="336765"/>
                </a:lnTo>
                <a:lnTo>
                  <a:pt x="171114" y="340618"/>
                </a:lnTo>
                <a:lnTo>
                  <a:pt x="172543" y="346810"/>
                </a:lnTo>
                <a:lnTo>
                  <a:pt x="173842" y="354494"/>
                </a:lnTo>
                <a:lnTo>
                  <a:pt x="174409" y="362826"/>
                </a:lnTo>
                <a:lnTo>
                  <a:pt x="174409" y="396316"/>
                </a:lnTo>
                <a:lnTo>
                  <a:pt x="176435" y="408694"/>
                </a:lnTo>
                <a:lnTo>
                  <a:pt x="182249" y="418133"/>
                </a:lnTo>
                <a:lnTo>
                  <a:pt x="191452" y="424150"/>
                </a:lnTo>
                <a:lnTo>
                  <a:pt x="203644" y="426262"/>
                </a:lnTo>
                <a:lnTo>
                  <a:pt x="213998" y="423714"/>
                </a:lnTo>
                <a:lnTo>
                  <a:pt x="220689" y="418133"/>
                </a:lnTo>
                <a:lnTo>
                  <a:pt x="224348" y="412503"/>
                </a:lnTo>
                <a:lnTo>
                  <a:pt x="224601" y="411911"/>
                </a:lnTo>
                <a:lnTo>
                  <a:pt x="204520" y="411911"/>
                </a:lnTo>
                <a:lnTo>
                  <a:pt x="196557" y="406768"/>
                </a:lnTo>
                <a:lnTo>
                  <a:pt x="196557" y="336067"/>
                </a:lnTo>
                <a:close/>
              </a:path>
              <a:path w="331469" h="426720">
                <a:moveTo>
                  <a:pt x="224726" y="409079"/>
                </a:moveTo>
                <a:lnTo>
                  <a:pt x="220840" y="411022"/>
                </a:lnTo>
                <a:lnTo>
                  <a:pt x="217106" y="411911"/>
                </a:lnTo>
                <a:lnTo>
                  <a:pt x="224601" y="411911"/>
                </a:lnTo>
                <a:lnTo>
                  <a:pt x="225437" y="409955"/>
                </a:lnTo>
                <a:lnTo>
                  <a:pt x="224726" y="409079"/>
                </a:lnTo>
                <a:close/>
              </a:path>
              <a:path w="331469" h="426720">
                <a:moveTo>
                  <a:pt x="328983" y="351685"/>
                </a:moveTo>
                <a:lnTo>
                  <a:pt x="307784" y="351685"/>
                </a:lnTo>
                <a:lnTo>
                  <a:pt x="315417" y="352717"/>
                </a:lnTo>
                <a:lnTo>
                  <a:pt x="315078" y="352717"/>
                </a:lnTo>
                <a:lnTo>
                  <a:pt x="321489" y="355644"/>
                </a:lnTo>
                <a:lnTo>
                  <a:pt x="327113" y="359981"/>
                </a:lnTo>
                <a:lnTo>
                  <a:pt x="327825" y="359981"/>
                </a:lnTo>
                <a:lnTo>
                  <a:pt x="328983" y="351685"/>
                </a:lnTo>
                <a:close/>
              </a:path>
              <a:path w="331469" h="426720">
                <a:moveTo>
                  <a:pt x="324104" y="334111"/>
                </a:moveTo>
                <a:lnTo>
                  <a:pt x="320916" y="334111"/>
                </a:lnTo>
                <a:lnTo>
                  <a:pt x="310790" y="337093"/>
                </a:lnTo>
                <a:lnTo>
                  <a:pt x="304238" y="343481"/>
                </a:lnTo>
                <a:lnTo>
                  <a:pt x="300710" y="349834"/>
                </a:lnTo>
                <a:lnTo>
                  <a:pt x="299656" y="352717"/>
                </a:lnTo>
                <a:lnTo>
                  <a:pt x="300367" y="353428"/>
                </a:lnTo>
                <a:lnTo>
                  <a:pt x="307784" y="351685"/>
                </a:lnTo>
                <a:lnTo>
                  <a:pt x="328983" y="351685"/>
                </a:lnTo>
                <a:lnTo>
                  <a:pt x="331190" y="335889"/>
                </a:lnTo>
                <a:lnTo>
                  <a:pt x="327469" y="334644"/>
                </a:lnTo>
                <a:lnTo>
                  <a:pt x="324104" y="334111"/>
                </a:lnTo>
                <a:close/>
              </a:path>
              <a:path w="331469" h="426720">
                <a:moveTo>
                  <a:pt x="294690" y="336067"/>
                </a:moveTo>
                <a:lnTo>
                  <a:pt x="268287" y="336067"/>
                </a:lnTo>
                <a:lnTo>
                  <a:pt x="268287" y="336765"/>
                </a:lnTo>
                <a:lnTo>
                  <a:pt x="269250" y="340518"/>
                </a:lnTo>
                <a:lnTo>
                  <a:pt x="270675" y="346676"/>
                </a:lnTo>
                <a:lnTo>
                  <a:pt x="271966" y="354394"/>
                </a:lnTo>
                <a:lnTo>
                  <a:pt x="272529" y="362826"/>
                </a:lnTo>
                <a:lnTo>
                  <a:pt x="272529" y="398081"/>
                </a:lnTo>
                <a:lnTo>
                  <a:pt x="271966" y="406512"/>
                </a:lnTo>
                <a:lnTo>
                  <a:pt x="270675" y="414231"/>
                </a:lnTo>
                <a:lnTo>
                  <a:pt x="269250" y="420389"/>
                </a:lnTo>
                <a:lnTo>
                  <a:pt x="268287" y="424141"/>
                </a:lnTo>
                <a:lnTo>
                  <a:pt x="268287" y="424840"/>
                </a:lnTo>
                <a:lnTo>
                  <a:pt x="298767" y="424840"/>
                </a:lnTo>
                <a:lnTo>
                  <a:pt x="298767" y="424141"/>
                </a:lnTo>
                <a:lnTo>
                  <a:pt x="297900" y="420389"/>
                </a:lnTo>
                <a:lnTo>
                  <a:pt x="296524" y="414231"/>
                </a:lnTo>
                <a:lnTo>
                  <a:pt x="295250" y="406512"/>
                </a:lnTo>
                <a:lnTo>
                  <a:pt x="294690" y="398081"/>
                </a:lnTo>
                <a:lnTo>
                  <a:pt x="294690" y="336067"/>
                </a:lnTo>
                <a:close/>
              </a:path>
            </a:pathLst>
          </a:custGeom>
          <a:solidFill>
            <a:srgbClr val="003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27714" y="7646906"/>
            <a:ext cx="1130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4</a:t>
            </a:r>
            <a:endParaRPr sz="1200">
              <a:latin typeface="Larken" pitchFamily="2" charset="77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815995" y="360007"/>
            <a:ext cx="4368165" cy="6895465"/>
            <a:chOff x="9815995" y="360007"/>
            <a:chExt cx="4368165" cy="6895465"/>
          </a:xfrm>
        </p:grpSpPr>
        <p:sp>
          <p:nvSpPr>
            <p:cNvPr id="6" name="object 6"/>
            <p:cNvSpPr/>
            <p:nvPr/>
          </p:nvSpPr>
          <p:spPr>
            <a:xfrm>
              <a:off x="9815995" y="360007"/>
              <a:ext cx="4368165" cy="6895465"/>
            </a:xfrm>
            <a:custGeom>
              <a:avLst/>
              <a:gdLst/>
              <a:ahLst/>
              <a:cxnLst/>
              <a:rect l="l" t="t" r="r" b="b"/>
              <a:pathLst>
                <a:path w="4368165" h="6895465">
                  <a:moveTo>
                    <a:pt x="4367999" y="0"/>
                  </a:moveTo>
                  <a:lnTo>
                    <a:pt x="0" y="0"/>
                  </a:lnTo>
                  <a:lnTo>
                    <a:pt x="0" y="6895007"/>
                  </a:lnTo>
                  <a:lnTo>
                    <a:pt x="4367999" y="6895007"/>
                  </a:lnTo>
                  <a:lnTo>
                    <a:pt x="4367999" y="0"/>
                  </a:lnTo>
                  <a:close/>
                </a:path>
              </a:pathLst>
            </a:custGeom>
            <a:solidFill>
              <a:srgbClr val="E6E9E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9816004" y="445000"/>
              <a:ext cx="4154804" cy="556260"/>
            </a:xfrm>
            <a:custGeom>
              <a:avLst/>
              <a:gdLst/>
              <a:ahLst/>
              <a:cxnLst/>
              <a:rect l="l" t="t" r="r" b="b"/>
              <a:pathLst>
                <a:path w="4154805" h="556260">
                  <a:moveTo>
                    <a:pt x="4103268" y="0"/>
                  </a:moveTo>
                  <a:lnTo>
                    <a:pt x="0" y="0"/>
                  </a:lnTo>
                  <a:lnTo>
                    <a:pt x="0" y="555942"/>
                  </a:lnTo>
                  <a:lnTo>
                    <a:pt x="4102811" y="555942"/>
                  </a:lnTo>
                  <a:lnTo>
                    <a:pt x="4120839" y="514076"/>
                  </a:lnTo>
                  <a:lnTo>
                    <a:pt x="4135246" y="470447"/>
                  </a:lnTo>
                  <a:lnTo>
                    <a:pt x="4145809" y="425228"/>
                  </a:lnTo>
                  <a:lnTo>
                    <a:pt x="4152309" y="378590"/>
                  </a:lnTo>
                  <a:lnTo>
                    <a:pt x="4154525" y="330707"/>
                  </a:lnTo>
                  <a:lnTo>
                    <a:pt x="4154525" y="224218"/>
                  </a:lnTo>
                  <a:lnTo>
                    <a:pt x="4152328" y="176573"/>
                  </a:lnTo>
                  <a:lnTo>
                    <a:pt x="4145883" y="130158"/>
                  </a:lnTo>
                  <a:lnTo>
                    <a:pt x="4135410" y="85144"/>
                  </a:lnTo>
                  <a:lnTo>
                    <a:pt x="4121132" y="41701"/>
                  </a:lnTo>
                  <a:lnTo>
                    <a:pt x="4103268" y="0"/>
                  </a:lnTo>
                  <a:close/>
                </a:path>
              </a:pathLst>
            </a:custGeom>
            <a:solidFill>
              <a:srgbClr val="0A67B2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088001" y="360007"/>
            <a:ext cx="4368165" cy="6895465"/>
            <a:chOff x="5088001" y="360007"/>
            <a:chExt cx="4368165" cy="6895465"/>
          </a:xfrm>
        </p:grpSpPr>
        <p:sp>
          <p:nvSpPr>
            <p:cNvPr id="9" name="object 9"/>
            <p:cNvSpPr/>
            <p:nvPr/>
          </p:nvSpPr>
          <p:spPr>
            <a:xfrm>
              <a:off x="5088001" y="360007"/>
              <a:ext cx="4368165" cy="6895465"/>
            </a:xfrm>
            <a:custGeom>
              <a:avLst/>
              <a:gdLst/>
              <a:ahLst/>
              <a:cxnLst/>
              <a:rect l="l" t="t" r="r" b="b"/>
              <a:pathLst>
                <a:path w="4368165" h="6895465">
                  <a:moveTo>
                    <a:pt x="4367999" y="0"/>
                  </a:moveTo>
                  <a:lnTo>
                    <a:pt x="0" y="0"/>
                  </a:lnTo>
                  <a:lnTo>
                    <a:pt x="0" y="6895007"/>
                  </a:lnTo>
                  <a:lnTo>
                    <a:pt x="4367999" y="6895007"/>
                  </a:lnTo>
                  <a:lnTo>
                    <a:pt x="4367999" y="0"/>
                  </a:lnTo>
                  <a:close/>
                </a:path>
              </a:pathLst>
            </a:custGeom>
            <a:solidFill>
              <a:srgbClr val="E6E9E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088004" y="445000"/>
              <a:ext cx="4154804" cy="556260"/>
            </a:xfrm>
            <a:custGeom>
              <a:avLst/>
              <a:gdLst/>
              <a:ahLst/>
              <a:cxnLst/>
              <a:rect l="l" t="t" r="r" b="b"/>
              <a:pathLst>
                <a:path w="4154804" h="556260">
                  <a:moveTo>
                    <a:pt x="4103268" y="0"/>
                  </a:moveTo>
                  <a:lnTo>
                    <a:pt x="0" y="0"/>
                  </a:lnTo>
                  <a:lnTo>
                    <a:pt x="0" y="555942"/>
                  </a:lnTo>
                  <a:lnTo>
                    <a:pt x="4102811" y="555942"/>
                  </a:lnTo>
                  <a:lnTo>
                    <a:pt x="4120839" y="514076"/>
                  </a:lnTo>
                  <a:lnTo>
                    <a:pt x="4135246" y="470447"/>
                  </a:lnTo>
                  <a:lnTo>
                    <a:pt x="4145809" y="425228"/>
                  </a:lnTo>
                  <a:lnTo>
                    <a:pt x="4152309" y="378590"/>
                  </a:lnTo>
                  <a:lnTo>
                    <a:pt x="4154525" y="330707"/>
                  </a:lnTo>
                  <a:lnTo>
                    <a:pt x="4154525" y="224218"/>
                  </a:lnTo>
                  <a:lnTo>
                    <a:pt x="4152328" y="176573"/>
                  </a:lnTo>
                  <a:lnTo>
                    <a:pt x="4145883" y="130158"/>
                  </a:lnTo>
                  <a:lnTo>
                    <a:pt x="4135410" y="85144"/>
                  </a:lnTo>
                  <a:lnTo>
                    <a:pt x="4121132" y="41701"/>
                  </a:lnTo>
                  <a:lnTo>
                    <a:pt x="4103268" y="0"/>
                  </a:lnTo>
                  <a:close/>
                </a:path>
              </a:pathLst>
            </a:custGeom>
            <a:solidFill>
              <a:srgbClr val="E40571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59994" y="360007"/>
            <a:ext cx="4368165" cy="6895465"/>
            <a:chOff x="359994" y="360007"/>
            <a:chExt cx="4368165" cy="6895465"/>
          </a:xfrm>
        </p:grpSpPr>
        <p:sp>
          <p:nvSpPr>
            <p:cNvPr id="12" name="object 12"/>
            <p:cNvSpPr/>
            <p:nvPr/>
          </p:nvSpPr>
          <p:spPr>
            <a:xfrm>
              <a:off x="359994" y="360007"/>
              <a:ext cx="4368165" cy="6895465"/>
            </a:xfrm>
            <a:custGeom>
              <a:avLst/>
              <a:gdLst/>
              <a:ahLst/>
              <a:cxnLst/>
              <a:rect l="l" t="t" r="r" b="b"/>
              <a:pathLst>
                <a:path w="4368165" h="6895465">
                  <a:moveTo>
                    <a:pt x="4367999" y="0"/>
                  </a:moveTo>
                  <a:lnTo>
                    <a:pt x="0" y="0"/>
                  </a:lnTo>
                  <a:lnTo>
                    <a:pt x="0" y="6895007"/>
                  </a:lnTo>
                  <a:lnTo>
                    <a:pt x="4367999" y="6895007"/>
                  </a:lnTo>
                  <a:lnTo>
                    <a:pt x="4367999" y="0"/>
                  </a:lnTo>
                  <a:close/>
                </a:path>
              </a:pathLst>
            </a:custGeom>
            <a:solidFill>
              <a:srgbClr val="E6E9E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60005" y="445000"/>
              <a:ext cx="4154804" cy="556260"/>
            </a:xfrm>
            <a:custGeom>
              <a:avLst/>
              <a:gdLst/>
              <a:ahLst/>
              <a:cxnLst/>
              <a:rect l="l" t="t" r="r" b="b"/>
              <a:pathLst>
                <a:path w="4154804" h="556260">
                  <a:moveTo>
                    <a:pt x="4103268" y="0"/>
                  </a:moveTo>
                  <a:lnTo>
                    <a:pt x="0" y="0"/>
                  </a:lnTo>
                  <a:lnTo>
                    <a:pt x="0" y="555942"/>
                  </a:lnTo>
                  <a:lnTo>
                    <a:pt x="4102811" y="555942"/>
                  </a:lnTo>
                  <a:lnTo>
                    <a:pt x="4120839" y="514076"/>
                  </a:lnTo>
                  <a:lnTo>
                    <a:pt x="4135246" y="470447"/>
                  </a:lnTo>
                  <a:lnTo>
                    <a:pt x="4145809" y="425228"/>
                  </a:lnTo>
                  <a:lnTo>
                    <a:pt x="4152309" y="378590"/>
                  </a:lnTo>
                  <a:lnTo>
                    <a:pt x="4154525" y="330707"/>
                  </a:lnTo>
                  <a:lnTo>
                    <a:pt x="4154525" y="224218"/>
                  </a:lnTo>
                  <a:lnTo>
                    <a:pt x="4152328" y="176573"/>
                  </a:lnTo>
                  <a:lnTo>
                    <a:pt x="4145883" y="130158"/>
                  </a:lnTo>
                  <a:lnTo>
                    <a:pt x="4135410" y="85144"/>
                  </a:lnTo>
                  <a:lnTo>
                    <a:pt x="4121132" y="41701"/>
                  </a:lnTo>
                  <a:lnTo>
                    <a:pt x="4103268" y="0"/>
                  </a:lnTo>
                  <a:close/>
                </a:path>
              </a:pathLst>
            </a:custGeom>
            <a:solidFill>
              <a:srgbClr val="F26A36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572000" y="567214"/>
            <a:ext cx="167258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b="1" spc="-2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RESPONSIBILITY</a:t>
            </a:r>
            <a:endParaRPr sz="1600">
              <a:latin typeface="Larken" pitchFamily="2" charset="77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96000" y="1145827"/>
            <a:ext cx="30537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spc="-17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Shared</a:t>
            </a:r>
            <a:r>
              <a:rPr sz="2000" b="1" spc="-114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21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&amp;</a:t>
            </a:r>
            <a:r>
              <a:rPr sz="2000" b="1" spc="-11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10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ethical</a:t>
            </a:r>
            <a:r>
              <a:rPr sz="2000" b="1" spc="-11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12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governance</a:t>
            </a:r>
            <a:endParaRPr sz="2000">
              <a:latin typeface="Larken" pitchFamily="2" charset="77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96000" y="2059834"/>
            <a:ext cx="2882900" cy="368744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30"/>
              </a:spcBef>
            </a:pPr>
            <a:r>
              <a:rPr sz="1200" b="1" spc="-1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Sharing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the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9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value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with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our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stakeholders</a:t>
            </a:r>
            <a:endParaRPr sz="1200">
              <a:latin typeface="Larken" pitchFamily="2" charset="77"/>
              <a:cs typeface="Arial"/>
            </a:endParaRPr>
          </a:p>
          <a:p>
            <a:pPr marL="76835" marR="501015" indent="-77470">
              <a:lnSpc>
                <a:spcPct val="100000"/>
              </a:lnSpc>
              <a:spcBef>
                <a:spcPts val="445"/>
              </a:spcBef>
              <a:buChar char="•"/>
              <a:tabLst>
                <a:tab pos="78105" algn="l"/>
              </a:tabLst>
            </a:pPr>
            <a:r>
              <a:rPr sz="1000" spc="-7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0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0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managers</a:t>
            </a:r>
            <a:r>
              <a:rPr sz="10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concerned</a:t>
            </a:r>
            <a:r>
              <a:rPr sz="10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by</a:t>
            </a:r>
            <a:r>
              <a:rPr sz="10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</a:t>
            </a:r>
            <a:r>
              <a:rPr sz="10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variable 	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remuneration</a:t>
            </a:r>
            <a:r>
              <a:rPr sz="1000" spc="8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based</a:t>
            </a:r>
            <a:r>
              <a:rPr sz="1000" spc="8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on</a:t>
            </a:r>
            <a:r>
              <a:rPr sz="1000" spc="8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an</a:t>
            </a:r>
            <a:r>
              <a:rPr sz="1000" spc="8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5" dirty="0">
                <a:solidFill>
                  <a:srgbClr val="61829F"/>
                </a:solidFill>
                <a:latin typeface="Larken" pitchFamily="2" charset="77"/>
                <a:cs typeface="Arial"/>
              </a:rPr>
              <a:t>ESG</a:t>
            </a:r>
            <a:r>
              <a:rPr sz="1000" spc="8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criteria</a:t>
            </a:r>
            <a:endParaRPr sz="10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sz="1200" b="1" spc="-21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A</a:t>
            </a:r>
            <a:r>
              <a:rPr sz="1200" b="1" spc="-6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shared</a:t>
            </a:r>
            <a:r>
              <a:rPr sz="1200" b="1" spc="-6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and</a:t>
            </a:r>
            <a:r>
              <a:rPr sz="1200" b="1" spc="-6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strong</a:t>
            </a:r>
            <a:r>
              <a:rPr sz="1200" b="1" spc="-6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2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ESG</a:t>
            </a:r>
            <a:r>
              <a:rPr sz="1200" b="1" spc="-6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governance</a:t>
            </a:r>
            <a:endParaRPr sz="1200">
              <a:latin typeface="Larken" pitchFamily="2" charset="77"/>
              <a:cs typeface="Arial"/>
            </a:endParaRPr>
          </a:p>
          <a:p>
            <a:pPr marL="76835" marR="568960" indent="-77470">
              <a:lnSpc>
                <a:spcPct val="100000"/>
              </a:lnSpc>
              <a:spcBef>
                <a:spcPts val="445"/>
              </a:spcBef>
              <a:buChar char="•"/>
              <a:tabLst>
                <a:tab pos="78105" algn="l"/>
              </a:tabLst>
            </a:pP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Frequency</a:t>
            </a:r>
            <a:r>
              <a:rPr sz="10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000" spc="-1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consultation</a:t>
            </a:r>
            <a:r>
              <a:rPr sz="10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000" spc="-1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our</a:t>
            </a:r>
            <a:r>
              <a:rPr sz="10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 main 	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stakeholders</a:t>
            </a:r>
            <a:r>
              <a:rPr sz="10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on</a:t>
            </a:r>
            <a:r>
              <a:rPr sz="10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ESG</a:t>
            </a:r>
            <a:endParaRPr sz="1000">
              <a:latin typeface="Larken" pitchFamily="2" charset="77"/>
              <a:cs typeface="Arial"/>
            </a:endParaRPr>
          </a:p>
          <a:p>
            <a:pPr marL="76835" marR="716915" indent="-77470">
              <a:lnSpc>
                <a:spcPct val="100000"/>
              </a:lnSpc>
              <a:spcBef>
                <a:spcPts val="280"/>
              </a:spcBef>
              <a:buChar char="•"/>
              <a:tabLst>
                <a:tab pos="78105" algn="l"/>
              </a:tabLst>
            </a:pP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Strategic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projects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assessed</a:t>
            </a:r>
            <a:r>
              <a:rPr sz="10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through 	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</a:t>
            </a:r>
            <a:r>
              <a:rPr sz="1000" spc="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Sustainability</a:t>
            </a:r>
            <a:r>
              <a:rPr sz="1000" spc="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evaluation</a:t>
            </a:r>
            <a:endParaRPr sz="1000">
              <a:latin typeface="Larken" pitchFamily="2" charset="77"/>
              <a:cs typeface="Arial"/>
            </a:endParaRPr>
          </a:p>
          <a:p>
            <a:pPr marR="847090">
              <a:lnSpc>
                <a:spcPts val="1400"/>
              </a:lnSpc>
              <a:spcBef>
                <a:spcPts val="1080"/>
              </a:spcBef>
            </a:pPr>
            <a:r>
              <a:rPr sz="1200" b="1" spc="-10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Continuing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to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set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up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8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exemplarity </a:t>
            </a:r>
            <a:r>
              <a:rPr sz="1200" b="1" spc="-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in</a:t>
            </a:r>
            <a:r>
              <a:rPr sz="1200" b="1" spc="-8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our</a:t>
            </a:r>
            <a:r>
              <a:rPr sz="1200" b="1" spc="-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practices</a:t>
            </a:r>
            <a:endParaRPr sz="1200">
              <a:latin typeface="Larken" pitchFamily="2" charset="77"/>
              <a:cs typeface="Arial"/>
            </a:endParaRPr>
          </a:p>
          <a:p>
            <a:pPr marL="76835" marR="189865" indent="-77470">
              <a:lnSpc>
                <a:spcPct val="100000"/>
              </a:lnSpc>
              <a:spcBef>
                <a:spcPts val="405"/>
              </a:spcBef>
              <a:buChar char="•"/>
              <a:tabLst>
                <a:tab pos="78105" algn="l"/>
              </a:tabLst>
            </a:pPr>
            <a:r>
              <a:rPr sz="1000" spc="-7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0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0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signatures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0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the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ethics</a:t>
            </a:r>
            <a:r>
              <a:rPr sz="10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and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compliance 	declaration</a:t>
            </a:r>
            <a:endParaRPr sz="1000">
              <a:latin typeface="Larken" pitchFamily="2" charset="77"/>
              <a:cs typeface="Arial"/>
            </a:endParaRPr>
          </a:p>
          <a:p>
            <a:pPr marL="108585" marR="356870" indent="-77470">
              <a:lnSpc>
                <a:spcPct val="100000"/>
              </a:lnSpc>
              <a:spcBef>
                <a:spcPts val="284"/>
              </a:spcBef>
              <a:buChar char="•"/>
              <a:tabLst>
                <a:tab pos="109855" algn="l"/>
              </a:tabLst>
            </a:pPr>
            <a:r>
              <a:rPr sz="1000" spc="-7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000" spc="8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000" spc="8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employees</a:t>
            </a:r>
            <a:r>
              <a:rPr sz="1000" spc="8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trained</a:t>
            </a:r>
            <a:r>
              <a:rPr sz="1000" spc="8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about</a:t>
            </a:r>
            <a:r>
              <a:rPr sz="1000" spc="8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respect</a:t>
            </a:r>
            <a:r>
              <a:rPr sz="1000" spc="8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for 	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human</a:t>
            </a:r>
            <a:r>
              <a:rPr sz="1000" spc="-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rights</a:t>
            </a:r>
            <a:endParaRPr sz="1000">
              <a:latin typeface="Larken" pitchFamily="2" charset="77"/>
              <a:cs typeface="Arial"/>
            </a:endParaRPr>
          </a:p>
          <a:p>
            <a:pPr marR="857250">
              <a:lnSpc>
                <a:spcPts val="1400"/>
              </a:lnSpc>
              <a:spcBef>
                <a:spcPts val="1080"/>
              </a:spcBef>
            </a:pPr>
            <a:r>
              <a:rPr sz="1200" b="1" spc="-114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Considering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the</a:t>
            </a:r>
            <a:r>
              <a:rPr sz="1200" b="1" spc="-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14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most</a:t>
            </a:r>
            <a:r>
              <a:rPr sz="1200" b="1" spc="-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8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vulnerable </a:t>
            </a:r>
            <a:r>
              <a:rPr sz="1200" b="1" spc="-1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end-users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and</a:t>
            </a:r>
            <a:r>
              <a:rPr sz="1200" b="1" spc="-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population</a:t>
            </a:r>
            <a:endParaRPr sz="1200">
              <a:latin typeface="Larken" pitchFamily="2" charset="77"/>
              <a:cs typeface="Arial"/>
            </a:endParaRPr>
          </a:p>
          <a:p>
            <a:pPr marL="76835" marR="5080" indent="-77470">
              <a:lnSpc>
                <a:spcPct val="100000"/>
              </a:lnSpc>
              <a:spcBef>
                <a:spcPts val="400"/>
              </a:spcBef>
              <a:buChar char="•"/>
              <a:tabLst>
                <a:tab pos="78105" algn="l"/>
              </a:tabLst>
            </a:pPr>
            <a:r>
              <a:rPr sz="1000" spc="-7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Saur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Solidarities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projects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promoting</a:t>
            </a:r>
            <a:r>
              <a:rPr sz="1000" spc="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access 	</a:t>
            </a:r>
            <a:r>
              <a:rPr sz="10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to</a:t>
            </a:r>
            <a:r>
              <a:rPr sz="1000" spc="-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water</a:t>
            </a:r>
            <a:endParaRPr sz="1000">
              <a:latin typeface="Larken" pitchFamily="2" charset="77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675456" y="2519019"/>
            <a:ext cx="34036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0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603575" y="3179419"/>
            <a:ext cx="412115" cy="2654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4/year</a:t>
            </a: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sz="1000" dirty="0">
              <a:latin typeface="Larken" pitchFamily="2" charset="77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0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865"/>
              </a:spcBef>
            </a:pPr>
            <a:endParaRPr sz="1000" dirty="0">
              <a:latin typeface="Larken" pitchFamily="2" charset="77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0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1000" dirty="0">
              <a:latin typeface="Larken" pitchFamily="2" charset="77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0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880"/>
              </a:spcBef>
            </a:pPr>
            <a:endParaRPr sz="1000" dirty="0">
              <a:latin typeface="Larken" pitchFamily="2" charset="77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000" b="1" spc="-2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60</a:t>
            </a:r>
            <a:r>
              <a:rPr lang="fr-FR" sz="1000" b="1" spc="-2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002600" y="510828"/>
            <a:ext cx="408940" cy="416559"/>
            <a:chOff x="10002600" y="510828"/>
            <a:chExt cx="408940" cy="416559"/>
          </a:xfrm>
        </p:grpSpPr>
        <p:sp>
          <p:nvSpPr>
            <p:cNvPr id="20" name="object 20"/>
            <p:cNvSpPr/>
            <p:nvPr/>
          </p:nvSpPr>
          <p:spPr>
            <a:xfrm>
              <a:off x="10005775" y="514003"/>
              <a:ext cx="402590" cy="237490"/>
            </a:xfrm>
            <a:custGeom>
              <a:avLst/>
              <a:gdLst/>
              <a:ahLst/>
              <a:cxnLst/>
              <a:rect l="l" t="t" r="r" b="b"/>
              <a:pathLst>
                <a:path w="402590" h="237490">
                  <a:moveTo>
                    <a:pt x="356247" y="237312"/>
                  </a:moveTo>
                  <a:lnTo>
                    <a:pt x="396567" y="230417"/>
                  </a:lnTo>
                  <a:lnTo>
                    <a:pt x="402069" y="216827"/>
                  </a:lnTo>
                  <a:lnTo>
                    <a:pt x="402069" y="184632"/>
                  </a:lnTo>
                  <a:lnTo>
                    <a:pt x="342582" y="163906"/>
                  </a:lnTo>
                  <a:lnTo>
                    <a:pt x="339572" y="154224"/>
                  </a:lnTo>
                  <a:lnTo>
                    <a:pt x="335929" y="144849"/>
                  </a:lnTo>
                  <a:lnTo>
                    <a:pt x="331679" y="135799"/>
                  </a:lnTo>
                  <a:lnTo>
                    <a:pt x="326847" y="127088"/>
                  </a:lnTo>
                  <a:lnTo>
                    <a:pt x="354812" y="97231"/>
                  </a:lnTo>
                  <a:lnTo>
                    <a:pt x="358834" y="90786"/>
                  </a:lnTo>
                  <a:lnTo>
                    <a:pt x="360091" y="83553"/>
                  </a:lnTo>
                  <a:lnTo>
                    <a:pt x="358597" y="76367"/>
                  </a:lnTo>
                  <a:lnTo>
                    <a:pt x="354368" y="70065"/>
                  </a:lnTo>
                  <a:lnTo>
                    <a:pt x="331609" y="47294"/>
                  </a:lnTo>
                  <a:lnTo>
                    <a:pt x="325281" y="43062"/>
                  </a:lnTo>
                  <a:lnTo>
                    <a:pt x="318076" y="41576"/>
                  </a:lnTo>
                  <a:lnTo>
                    <a:pt x="310830" y="42847"/>
                  </a:lnTo>
                  <a:lnTo>
                    <a:pt x="304380" y="46888"/>
                  </a:lnTo>
                  <a:lnTo>
                    <a:pt x="274281" y="75260"/>
                  </a:lnTo>
                  <a:lnTo>
                    <a:pt x="265622" y="70619"/>
                  </a:lnTo>
                  <a:lnTo>
                    <a:pt x="256632" y="66557"/>
                  </a:lnTo>
                  <a:lnTo>
                    <a:pt x="247332" y="63090"/>
                  </a:lnTo>
                  <a:lnTo>
                    <a:pt x="237744" y="60236"/>
                  </a:lnTo>
                  <a:lnTo>
                    <a:pt x="236385" y="18897"/>
                  </a:lnTo>
                  <a:lnTo>
                    <a:pt x="234672" y="11497"/>
                  </a:lnTo>
                  <a:lnTo>
                    <a:pt x="230447" y="5495"/>
                  </a:lnTo>
                  <a:lnTo>
                    <a:pt x="224308" y="1470"/>
                  </a:lnTo>
                  <a:lnTo>
                    <a:pt x="216852" y="0"/>
                  </a:lnTo>
                  <a:lnTo>
                    <a:pt x="184658" y="0"/>
                  </a:lnTo>
                  <a:lnTo>
                    <a:pt x="163906" y="60007"/>
                  </a:lnTo>
                  <a:lnTo>
                    <a:pt x="154192" y="62829"/>
                  </a:lnTo>
                  <a:lnTo>
                    <a:pt x="144767" y="66276"/>
                  </a:lnTo>
                  <a:lnTo>
                    <a:pt x="135656" y="70335"/>
                  </a:lnTo>
                  <a:lnTo>
                    <a:pt x="126885" y="74993"/>
                  </a:lnTo>
                  <a:lnTo>
                    <a:pt x="97243" y="47231"/>
                  </a:lnTo>
                  <a:lnTo>
                    <a:pt x="90805" y="43214"/>
                  </a:lnTo>
                  <a:lnTo>
                    <a:pt x="83573" y="41957"/>
                  </a:lnTo>
                  <a:lnTo>
                    <a:pt x="76382" y="43448"/>
                  </a:lnTo>
                  <a:lnTo>
                    <a:pt x="70065" y="47675"/>
                  </a:lnTo>
                  <a:lnTo>
                    <a:pt x="47307" y="70446"/>
                  </a:lnTo>
                  <a:lnTo>
                    <a:pt x="43068" y="76767"/>
                  </a:lnTo>
                  <a:lnTo>
                    <a:pt x="41579" y="83969"/>
                  </a:lnTo>
                  <a:lnTo>
                    <a:pt x="42853" y="91213"/>
                  </a:lnTo>
                  <a:lnTo>
                    <a:pt x="46901" y="97663"/>
                  </a:lnTo>
                  <a:lnTo>
                    <a:pt x="74180" y="126606"/>
                  </a:lnTo>
                  <a:lnTo>
                    <a:pt x="69236" y="135428"/>
                  </a:lnTo>
                  <a:lnTo>
                    <a:pt x="64897" y="144602"/>
                  </a:lnTo>
                  <a:lnTo>
                    <a:pt x="61186" y="154109"/>
                  </a:lnTo>
                  <a:lnTo>
                    <a:pt x="58127" y="163931"/>
                  </a:lnTo>
                  <a:lnTo>
                    <a:pt x="18961" y="165100"/>
                  </a:lnTo>
                  <a:lnTo>
                    <a:pt x="11540" y="166800"/>
                  </a:lnTo>
                  <a:lnTo>
                    <a:pt x="5518" y="171022"/>
                  </a:lnTo>
                  <a:lnTo>
                    <a:pt x="1476" y="177167"/>
                  </a:lnTo>
                  <a:lnTo>
                    <a:pt x="0" y="184632"/>
                  </a:lnTo>
                  <a:lnTo>
                    <a:pt x="0" y="216827"/>
                  </a:lnTo>
                  <a:lnTo>
                    <a:pt x="1470" y="224277"/>
                  </a:lnTo>
                  <a:lnTo>
                    <a:pt x="5495" y="230417"/>
                  </a:lnTo>
                  <a:lnTo>
                    <a:pt x="11497" y="234645"/>
                  </a:lnTo>
                  <a:lnTo>
                    <a:pt x="18897" y="236359"/>
                  </a:lnTo>
                  <a:lnTo>
                    <a:pt x="46139" y="237248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5191" y="604661"/>
              <a:ext cx="403225" cy="32213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844000" y="567214"/>
            <a:ext cx="11887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SOLUTIONS</a:t>
            </a:r>
            <a:endParaRPr sz="1600">
              <a:latin typeface="Larken" pitchFamily="2" charset="77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68000" y="1120428"/>
            <a:ext cx="3667125" cy="65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8300"/>
              </a:lnSpc>
              <a:spcBef>
                <a:spcPts val="100"/>
              </a:spcBef>
            </a:pPr>
            <a:r>
              <a:rPr sz="2000" b="1" spc="-15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Acknowledging</a:t>
            </a:r>
            <a:r>
              <a:rPr sz="2000" b="1" spc="-11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4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that</a:t>
            </a:r>
            <a:r>
              <a:rPr sz="2000" b="1" spc="-10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114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our</a:t>
            </a:r>
            <a:r>
              <a:rPr sz="2000" b="1" spc="-11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16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resources </a:t>
            </a:r>
            <a:r>
              <a:rPr sz="2000" b="1" spc="-10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are</a:t>
            </a:r>
            <a:r>
              <a:rPr sz="2000" b="1" spc="-1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limited</a:t>
            </a:r>
            <a:r>
              <a:rPr sz="2000" b="1" spc="-1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9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but</a:t>
            </a:r>
            <a:r>
              <a:rPr sz="2000" b="1" spc="-1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1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circular</a:t>
            </a:r>
            <a:endParaRPr sz="2000">
              <a:latin typeface="Larken" pitchFamily="2" charset="77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67999" y="2127419"/>
            <a:ext cx="3035935" cy="459549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R="88900" algn="just">
              <a:lnSpc>
                <a:spcPts val="1400"/>
              </a:lnSpc>
              <a:spcBef>
                <a:spcPts val="180"/>
              </a:spcBef>
            </a:pP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Better</a:t>
            </a:r>
            <a:r>
              <a:rPr sz="1200" b="1" spc="3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managing</a:t>
            </a:r>
            <a:r>
              <a:rPr sz="1200" b="1" spc="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3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our</a:t>
            </a:r>
            <a:r>
              <a:rPr sz="1200" b="1" spc="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most</a:t>
            </a:r>
            <a:r>
              <a:rPr sz="1200" b="1" spc="6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vital</a:t>
            </a:r>
            <a:r>
              <a:rPr sz="1200" b="1" spc="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2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resource:</a:t>
            </a:r>
            <a:r>
              <a:rPr sz="1200" b="1" spc="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water </a:t>
            </a:r>
            <a:r>
              <a:rPr sz="1200" b="1" spc="-16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Reduce</a:t>
            </a:r>
            <a:r>
              <a:rPr sz="1200" b="1" spc="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3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our</a:t>
            </a:r>
            <a:r>
              <a:rPr sz="1200" b="1" spc="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water</a:t>
            </a:r>
            <a:r>
              <a:rPr sz="1200" b="1" spc="3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3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consumption</a:t>
            </a:r>
            <a:r>
              <a:rPr sz="1200" b="1" spc="6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and</a:t>
            </a:r>
            <a:r>
              <a:rPr sz="1200" b="1" spc="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that</a:t>
            </a:r>
            <a:r>
              <a:rPr sz="1200" b="1" spc="6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of</a:t>
            </a:r>
            <a:r>
              <a:rPr sz="1200" b="1" spc="8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2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our 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clients</a:t>
            </a:r>
            <a:endParaRPr sz="1200" dirty="0">
              <a:latin typeface="Larken" pitchFamily="2" charset="77"/>
              <a:cs typeface="Arial"/>
            </a:endParaRPr>
          </a:p>
          <a:p>
            <a:pPr marL="76835" marR="455295" indent="-77470" algn="just">
              <a:lnSpc>
                <a:spcPct val="100000"/>
              </a:lnSpc>
              <a:spcBef>
                <a:spcPts val="400"/>
              </a:spcBef>
              <a:buChar char="•"/>
              <a:tabLst>
                <a:tab pos="78105" algn="l"/>
              </a:tabLst>
            </a:pP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Number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0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14" dirty="0">
                <a:solidFill>
                  <a:srgbClr val="61829F"/>
                </a:solidFill>
                <a:latin typeface="Larken" pitchFamily="2" charset="77"/>
                <a:cs typeface="Arial"/>
              </a:rPr>
              <a:t>REUSE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projects</a:t>
            </a:r>
            <a:r>
              <a:rPr sz="10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sold</a:t>
            </a:r>
            <a:r>
              <a:rPr sz="10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(municipal, 	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industrial,</a:t>
            </a:r>
            <a:r>
              <a:rPr sz="1000" spc="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buildings)</a:t>
            </a:r>
            <a:r>
              <a:rPr sz="1000" spc="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compared</a:t>
            </a:r>
            <a:r>
              <a:rPr sz="1000" spc="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to</a:t>
            </a:r>
            <a:r>
              <a:rPr sz="1000" spc="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2024</a:t>
            </a:r>
            <a:endParaRPr sz="1000" dirty="0">
              <a:latin typeface="Larken" pitchFamily="2" charset="77"/>
              <a:cs typeface="Arial"/>
            </a:endParaRPr>
          </a:p>
          <a:p>
            <a:pPr marL="77470" indent="-77470" algn="just">
              <a:lnSpc>
                <a:spcPct val="100000"/>
              </a:lnSpc>
              <a:spcBef>
                <a:spcPts val="285"/>
              </a:spcBef>
              <a:buChar char="•"/>
              <a:tabLst>
                <a:tab pos="77470" algn="l"/>
              </a:tabLst>
            </a:pP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Municipal</a:t>
            </a:r>
            <a:r>
              <a:rPr sz="10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network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performance</a:t>
            </a:r>
            <a:endParaRPr sz="1000" dirty="0">
              <a:latin typeface="Larken" pitchFamily="2" charset="77"/>
              <a:cs typeface="Arial"/>
            </a:endParaRPr>
          </a:p>
          <a:p>
            <a:pPr marR="372110">
              <a:lnSpc>
                <a:spcPts val="1400"/>
              </a:lnSpc>
              <a:spcBef>
                <a:spcPts val="1080"/>
              </a:spcBef>
            </a:pPr>
            <a:r>
              <a:rPr sz="1200" b="1" spc="-10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Protect</a:t>
            </a:r>
            <a:r>
              <a:rPr sz="1200" b="1" spc="-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6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water</a:t>
            </a:r>
            <a:r>
              <a:rPr sz="1200" b="1" spc="-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2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resources</a:t>
            </a:r>
            <a:r>
              <a:rPr sz="1200" b="1" spc="-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against</a:t>
            </a:r>
            <a:r>
              <a:rPr sz="1200" b="1" spc="-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the</a:t>
            </a:r>
            <a:r>
              <a:rPr sz="1200" b="1" spc="-4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8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impact of</a:t>
            </a:r>
            <a:r>
              <a:rPr sz="1200" b="1" spc="-6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8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climate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change</a:t>
            </a:r>
            <a:endParaRPr sz="1200" dirty="0">
              <a:latin typeface="Larken" pitchFamily="2" charset="77"/>
              <a:cs typeface="Arial"/>
            </a:endParaRPr>
          </a:p>
          <a:p>
            <a:pPr marL="76835" marR="57785" indent="-77470">
              <a:lnSpc>
                <a:spcPct val="100000"/>
              </a:lnSpc>
              <a:spcBef>
                <a:spcPts val="405"/>
              </a:spcBef>
              <a:buChar char="•"/>
              <a:tabLst>
                <a:tab pos="78105" algn="l"/>
              </a:tabLst>
            </a:pP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Sites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assessed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with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their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vulnerability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to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droughts 	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and</a:t>
            </a:r>
            <a:r>
              <a:rPr sz="1000" spc="7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storms</a:t>
            </a:r>
            <a:endParaRPr sz="1000" dirty="0">
              <a:latin typeface="Larken" pitchFamily="2" charset="77"/>
              <a:cs typeface="Arial"/>
            </a:endParaRPr>
          </a:p>
          <a:p>
            <a:pPr marL="77470" indent="-77470">
              <a:lnSpc>
                <a:spcPct val="100000"/>
              </a:lnSpc>
              <a:spcBef>
                <a:spcPts val="280"/>
              </a:spcBef>
              <a:buChar char="•"/>
              <a:tabLst>
                <a:tab pos="77470" algn="l"/>
              </a:tabLst>
            </a:pP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Sites</a:t>
            </a:r>
            <a:r>
              <a:rPr sz="10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assessed</a:t>
            </a:r>
            <a:r>
              <a:rPr sz="10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with</a:t>
            </a:r>
            <a:r>
              <a:rPr sz="10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their</a:t>
            </a:r>
            <a:r>
              <a:rPr sz="10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impact</a:t>
            </a:r>
            <a:r>
              <a:rPr sz="10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on</a:t>
            </a:r>
            <a:r>
              <a:rPr sz="10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biodiversity</a:t>
            </a: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sz="1200" b="1" spc="-10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Cutting</a:t>
            </a:r>
            <a:r>
              <a:rPr sz="1200" b="1" spc="-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8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CO2</a:t>
            </a:r>
            <a:r>
              <a:rPr sz="1200" b="1" spc="-4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emissions…</a:t>
            </a:r>
            <a:endParaRPr sz="1200" dirty="0">
              <a:latin typeface="Larken" pitchFamily="2" charset="77"/>
              <a:cs typeface="Arial"/>
            </a:endParaRPr>
          </a:p>
          <a:p>
            <a:pPr marR="254000">
              <a:lnSpc>
                <a:spcPts val="1200"/>
              </a:lnSpc>
            </a:pPr>
            <a:r>
              <a:rPr sz="900" spc="-100" dirty="0">
                <a:solidFill>
                  <a:srgbClr val="00395D"/>
                </a:solidFill>
                <a:latin typeface="Larken" pitchFamily="2" charset="77"/>
                <a:cs typeface="Arial"/>
              </a:rPr>
              <a:t>Carbon</a:t>
            </a:r>
            <a:r>
              <a:rPr sz="900" spc="-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900" spc="-70" dirty="0">
                <a:solidFill>
                  <a:srgbClr val="00395D"/>
                </a:solidFill>
                <a:latin typeface="Larken" pitchFamily="2" charset="77"/>
                <a:cs typeface="Arial"/>
              </a:rPr>
              <a:t>trajectory</a:t>
            </a:r>
            <a:r>
              <a:rPr sz="9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900" spc="-70" dirty="0">
                <a:solidFill>
                  <a:srgbClr val="00395D"/>
                </a:solidFill>
                <a:latin typeface="Larken" pitchFamily="2" charset="77"/>
                <a:cs typeface="Arial"/>
              </a:rPr>
              <a:t>under</a:t>
            </a:r>
            <a:r>
              <a:rPr sz="9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900" spc="-80" dirty="0">
                <a:solidFill>
                  <a:srgbClr val="00395D"/>
                </a:solidFill>
                <a:latin typeface="Larken" pitchFamily="2" charset="77"/>
                <a:cs typeface="Arial"/>
              </a:rPr>
              <a:t>revision</a:t>
            </a:r>
            <a:r>
              <a:rPr sz="9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900" spc="-50" dirty="0">
                <a:solidFill>
                  <a:srgbClr val="00395D"/>
                </a:solidFill>
                <a:latin typeface="Larken" pitchFamily="2" charset="77"/>
                <a:cs typeface="Arial"/>
              </a:rPr>
              <a:t>(will</a:t>
            </a:r>
            <a:r>
              <a:rPr sz="9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900" spc="-80" dirty="0">
                <a:solidFill>
                  <a:srgbClr val="00395D"/>
                </a:solidFill>
                <a:latin typeface="Larken" pitchFamily="2" charset="77"/>
                <a:cs typeface="Arial"/>
              </a:rPr>
              <a:t>be</a:t>
            </a:r>
            <a:r>
              <a:rPr sz="9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900" spc="-80" dirty="0">
                <a:solidFill>
                  <a:srgbClr val="00395D"/>
                </a:solidFill>
                <a:latin typeface="Larken" pitchFamily="2" charset="77"/>
                <a:cs typeface="Arial"/>
              </a:rPr>
              <a:t>presented</a:t>
            </a:r>
            <a:r>
              <a:rPr sz="9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900" spc="-75" dirty="0">
                <a:solidFill>
                  <a:srgbClr val="00395D"/>
                </a:solidFill>
                <a:latin typeface="Larken" pitchFamily="2" charset="77"/>
                <a:cs typeface="Arial"/>
              </a:rPr>
              <a:t>before</a:t>
            </a:r>
            <a:r>
              <a:rPr sz="9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900" spc="-70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9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900" spc="-35" dirty="0">
                <a:solidFill>
                  <a:srgbClr val="00395D"/>
                </a:solidFill>
                <a:latin typeface="Larken" pitchFamily="2" charset="77"/>
                <a:cs typeface="Arial"/>
              </a:rPr>
              <a:t>end </a:t>
            </a:r>
            <a:r>
              <a:rPr sz="900" spc="-5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900" spc="-5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900" spc="-135" dirty="0">
                <a:solidFill>
                  <a:srgbClr val="00395D"/>
                </a:solidFill>
                <a:latin typeface="Larken" pitchFamily="2" charset="77"/>
                <a:cs typeface="Arial"/>
              </a:rPr>
              <a:t>Q4</a:t>
            </a:r>
            <a:r>
              <a:rPr sz="900" spc="-5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9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2025)</a:t>
            </a:r>
            <a:endParaRPr sz="900" dirty="0">
              <a:latin typeface="Larken" pitchFamily="2" charset="77"/>
              <a:cs typeface="Arial"/>
            </a:endParaRPr>
          </a:p>
          <a:p>
            <a:pPr marL="76835" marR="718820" indent="-77470">
              <a:lnSpc>
                <a:spcPct val="100000"/>
              </a:lnSpc>
              <a:spcBef>
                <a:spcPts val="445"/>
              </a:spcBef>
              <a:buChar char="•"/>
              <a:tabLst>
                <a:tab pos="78105" algn="l"/>
              </a:tabLst>
            </a:pP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Top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20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suppliers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the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most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emissive 	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categories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challenged</a:t>
            </a:r>
            <a:r>
              <a:rPr sz="10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on</a:t>
            </a:r>
            <a:r>
              <a:rPr sz="10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their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climate 	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transition</a:t>
            </a:r>
            <a:r>
              <a:rPr sz="10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plan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and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alternatives 	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products</a:t>
            </a:r>
            <a:r>
              <a:rPr sz="10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(scope</a:t>
            </a:r>
            <a:r>
              <a:rPr sz="10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3)</a:t>
            </a: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sz="1200" b="1" spc="-2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…</a:t>
            </a:r>
            <a:r>
              <a:rPr sz="1200" b="1" spc="-6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lang="fr-FR" sz="1200" b="1" spc="-6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supported</a:t>
            </a:r>
            <a:r>
              <a:rPr sz="1200" b="1" spc="-6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3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by</a:t>
            </a:r>
            <a:r>
              <a:rPr sz="1200" b="1" spc="-6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8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a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9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circular</a:t>
            </a:r>
            <a:r>
              <a:rPr sz="1200" b="1" spc="-6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approach</a:t>
            </a:r>
            <a:endParaRPr sz="1200" dirty="0">
              <a:latin typeface="Larken" pitchFamily="2" charset="77"/>
              <a:cs typeface="Arial"/>
            </a:endParaRPr>
          </a:p>
          <a:p>
            <a:pPr marL="76835" marR="80010" indent="-77470">
              <a:lnSpc>
                <a:spcPct val="100000"/>
              </a:lnSpc>
              <a:spcBef>
                <a:spcPts val="445"/>
              </a:spcBef>
              <a:buChar char="•"/>
              <a:tabLst>
                <a:tab pos="78105" algn="l"/>
              </a:tabLst>
            </a:pP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Top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5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 our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products/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solution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assessed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through 	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</a:t>
            </a:r>
            <a:r>
              <a:rPr sz="1000" spc="-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LCA</a:t>
            </a:r>
            <a:endParaRPr sz="1000" dirty="0">
              <a:latin typeface="Larken" pitchFamily="2" charset="77"/>
              <a:cs typeface="Arial"/>
            </a:endParaRPr>
          </a:p>
          <a:p>
            <a:pPr marL="77470" indent="-77470" algn="just">
              <a:lnSpc>
                <a:spcPct val="100000"/>
              </a:lnSpc>
              <a:spcBef>
                <a:spcPts val="284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Percentage</a:t>
            </a:r>
            <a:r>
              <a:rPr sz="10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Increase</a:t>
            </a:r>
            <a:r>
              <a:rPr sz="10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for</a:t>
            </a:r>
            <a:r>
              <a:rPr sz="10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recovery</a:t>
            </a:r>
            <a:endParaRPr sz="1000" dirty="0">
              <a:latin typeface="Larken" pitchFamily="2" charset="77"/>
              <a:cs typeface="Arial"/>
            </a:endParaRPr>
          </a:p>
          <a:p>
            <a:pPr marL="78105" marR="5080">
              <a:lnSpc>
                <a:spcPct val="100000"/>
              </a:lnSpc>
            </a:pP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000" spc="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nutrients</a:t>
            </a:r>
            <a:r>
              <a:rPr sz="1000" spc="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as</a:t>
            </a:r>
            <a:r>
              <a:rPr sz="1000" spc="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part</a:t>
            </a:r>
            <a:r>
              <a:rPr sz="1000" spc="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000" spc="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new</a:t>
            </a:r>
            <a:r>
              <a:rPr sz="1000" spc="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projects</a:t>
            </a:r>
            <a:r>
              <a:rPr sz="1000" spc="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sold</a:t>
            </a:r>
            <a:r>
              <a:rPr sz="1000" spc="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compared </a:t>
            </a:r>
            <a:r>
              <a:rPr sz="10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to</a:t>
            </a:r>
            <a:r>
              <a:rPr sz="1000" spc="-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2024</a:t>
            </a:r>
            <a:endParaRPr sz="1000" dirty="0">
              <a:latin typeface="Larken" pitchFamily="2" charset="77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11284" y="2885219"/>
            <a:ext cx="41686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+</a:t>
            </a:r>
            <a:r>
              <a:rPr lang="fr-FR"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20</a:t>
            </a:r>
            <a:r>
              <a:rPr lang="fr-FR"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  <a:p>
            <a:pPr marL="71120">
              <a:lnSpc>
                <a:spcPct val="100000"/>
              </a:lnSpc>
            </a:pPr>
            <a:r>
              <a:rPr lang="fr-FR" sz="10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0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82</a:t>
            </a:r>
            <a:r>
              <a:rPr lang="fr-FR" sz="10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911284" y="3886418"/>
            <a:ext cx="416866" cy="2934137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80"/>
              </a:spcBef>
            </a:pP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715"/>
              </a:spcBef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715"/>
              </a:spcBef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+</a:t>
            </a:r>
            <a:r>
              <a:rPr lang="fr-FR"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20</a:t>
            </a:r>
            <a:r>
              <a:rPr lang="fr-FR"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659" y="510826"/>
            <a:ext cx="367279" cy="416521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1115999" y="567214"/>
            <a:ext cx="14008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FOUNDATION</a:t>
            </a:r>
            <a:endParaRPr sz="1600">
              <a:latin typeface="Larken" pitchFamily="2" charset="77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0000" y="1120428"/>
            <a:ext cx="3638550" cy="65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8300"/>
              </a:lnSpc>
              <a:spcBef>
                <a:spcPts val="100"/>
              </a:spcBef>
            </a:pPr>
            <a:r>
              <a:rPr sz="2000" b="1" spc="-10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Putting</a:t>
            </a:r>
            <a:r>
              <a:rPr sz="2000" b="1" spc="-114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our </a:t>
            </a:r>
            <a:r>
              <a:rPr sz="2000" b="1" spc="-16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employees</a:t>
            </a:r>
            <a:r>
              <a:rPr sz="2000" b="1" spc="-1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14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and</a:t>
            </a:r>
            <a:r>
              <a:rPr sz="2000" b="1" spc="-114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10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clients </a:t>
            </a:r>
            <a:r>
              <a:rPr sz="2000" b="1" spc="-4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at</a:t>
            </a:r>
            <a:r>
              <a:rPr sz="2000" b="1" spc="-13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7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the</a:t>
            </a:r>
            <a:r>
              <a:rPr sz="2000" b="1" spc="-13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7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heart</a:t>
            </a:r>
            <a:r>
              <a:rPr sz="2000" b="1" spc="-13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10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of</a:t>
            </a:r>
            <a:r>
              <a:rPr sz="2000" b="1" spc="-13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change</a:t>
            </a:r>
            <a:endParaRPr sz="2000">
              <a:latin typeface="Larken" pitchFamily="2" charset="77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0000" y="2059834"/>
            <a:ext cx="2292350" cy="135509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30"/>
              </a:spcBef>
            </a:pPr>
            <a:r>
              <a:rPr sz="1200" b="1" spc="-8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Priority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to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14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employees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8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health</a:t>
            </a:r>
            <a:r>
              <a:rPr sz="1200" b="1" spc="-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&amp;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6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safety</a:t>
            </a:r>
            <a:endParaRPr sz="1200" dirty="0">
              <a:latin typeface="Larken" pitchFamily="2" charset="77"/>
              <a:cs typeface="Arial"/>
            </a:endParaRPr>
          </a:p>
          <a:p>
            <a:pPr marL="77470" indent="-77470">
              <a:lnSpc>
                <a:spcPct val="100000"/>
              </a:lnSpc>
              <a:spcBef>
                <a:spcPts val="445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Accident</a:t>
            </a:r>
            <a:r>
              <a:rPr sz="1000" spc="1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frequency</a:t>
            </a:r>
            <a:r>
              <a:rPr sz="1000" spc="1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(TF1)</a:t>
            </a:r>
            <a:endParaRPr sz="1000" dirty="0">
              <a:latin typeface="Larken" pitchFamily="2" charset="77"/>
              <a:cs typeface="Arial"/>
            </a:endParaRPr>
          </a:p>
          <a:p>
            <a:pPr marL="77470" indent="-77470">
              <a:lnSpc>
                <a:spcPct val="100000"/>
              </a:lnSpc>
              <a:spcBef>
                <a:spcPts val="284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Accident</a:t>
            </a:r>
            <a:r>
              <a:rPr sz="1000" spc="1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frequency</a:t>
            </a:r>
            <a:r>
              <a:rPr sz="1000" spc="1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(TF2)</a:t>
            </a:r>
            <a:endParaRPr sz="1000" dirty="0">
              <a:latin typeface="Larken" pitchFamily="2" charset="77"/>
              <a:cs typeface="Arial"/>
            </a:endParaRPr>
          </a:p>
          <a:p>
            <a:pPr marL="77470" indent="-77470">
              <a:lnSpc>
                <a:spcPct val="100000"/>
              </a:lnSpc>
              <a:spcBef>
                <a:spcPts val="28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Accident</a:t>
            </a:r>
            <a:r>
              <a:rPr sz="1000" spc="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frequency</a:t>
            </a:r>
            <a:r>
              <a:rPr sz="1000" spc="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(severity</a:t>
            </a:r>
            <a:r>
              <a:rPr sz="1000" spc="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rate)</a:t>
            </a:r>
            <a:endParaRPr sz="1000" dirty="0">
              <a:latin typeface="Larken" pitchFamily="2" charset="77"/>
              <a:cs typeface="Arial"/>
            </a:endParaRPr>
          </a:p>
          <a:p>
            <a:pPr marL="77470" indent="-77470">
              <a:lnSpc>
                <a:spcPct val="100000"/>
              </a:lnSpc>
              <a:spcBef>
                <a:spcPts val="285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Address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health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issue</a:t>
            </a:r>
            <a:r>
              <a:rPr sz="10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through</a:t>
            </a:r>
            <a:endParaRPr sz="1000" dirty="0">
              <a:latin typeface="Larken" pitchFamily="2" charset="77"/>
              <a:cs typeface="Arial"/>
            </a:endParaRPr>
          </a:p>
          <a:p>
            <a:pPr marL="78105" marR="322580">
              <a:lnSpc>
                <a:spcPct val="100000"/>
              </a:lnSpc>
            </a:pP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a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communication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campaign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and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associated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actions</a:t>
            </a:r>
            <a:endParaRPr sz="1000" dirty="0">
              <a:latin typeface="Larken" pitchFamily="2" charset="77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0000" y="3588019"/>
            <a:ext cx="3041015" cy="92519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R="5080">
              <a:lnSpc>
                <a:spcPts val="1400"/>
              </a:lnSpc>
              <a:spcBef>
                <a:spcPts val="180"/>
              </a:spcBef>
            </a:pPr>
            <a:r>
              <a:rPr sz="1200" b="1" spc="-1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And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9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creating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8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the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condition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8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for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employees </a:t>
            </a: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empowerment</a:t>
            </a:r>
            <a:r>
              <a:rPr sz="1200" b="1" spc="-6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and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engagement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in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Sustainability 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initiatives</a:t>
            </a:r>
            <a:endParaRPr sz="1200">
              <a:latin typeface="Larken" pitchFamily="2" charset="77"/>
              <a:cs typeface="Arial"/>
            </a:endParaRPr>
          </a:p>
          <a:p>
            <a:pPr marL="76835" marR="466725" indent="-77470">
              <a:lnSpc>
                <a:spcPct val="100000"/>
              </a:lnSpc>
              <a:spcBef>
                <a:spcPts val="400"/>
              </a:spcBef>
              <a:buChar char="•"/>
              <a:tabLst>
                <a:tab pos="78105" algn="l"/>
              </a:tabLst>
            </a:pP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Employees</a:t>
            </a:r>
            <a:r>
              <a:rPr sz="1000" spc="1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involved</a:t>
            </a:r>
            <a:r>
              <a:rPr sz="1000" spc="1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in</a:t>
            </a:r>
            <a:r>
              <a:rPr sz="1000" spc="18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sustainability-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linked 	actions</a:t>
            </a:r>
            <a:endParaRPr sz="1000">
              <a:latin typeface="Larken" pitchFamily="2" charset="77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40000" y="4686618"/>
            <a:ext cx="2426335" cy="93599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R="480695">
              <a:lnSpc>
                <a:spcPts val="1400"/>
              </a:lnSpc>
              <a:spcBef>
                <a:spcPts val="180"/>
              </a:spcBef>
            </a:pPr>
            <a:r>
              <a:rPr sz="1200" b="1" spc="-21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A</a:t>
            </a: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2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company</a:t>
            </a: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where</a:t>
            </a:r>
            <a:r>
              <a:rPr sz="1200" b="1" spc="10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the</a:t>
            </a: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8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diversity of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profiles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14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is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8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a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strength</a:t>
            </a:r>
            <a:endParaRPr sz="1200">
              <a:latin typeface="Larken" pitchFamily="2" charset="77"/>
              <a:cs typeface="Arial"/>
            </a:endParaRPr>
          </a:p>
          <a:p>
            <a:pPr marL="77470" indent="-77470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spc="-7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women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in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executive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position</a:t>
            </a:r>
            <a:endParaRPr sz="1000">
              <a:latin typeface="Larken" pitchFamily="2" charset="77"/>
              <a:cs typeface="Arial"/>
            </a:endParaRPr>
          </a:p>
          <a:p>
            <a:pPr marL="76835" marR="5080" indent="-77470">
              <a:lnSpc>
                <a:spcPct val="100000"/>
              </a:lnSpc>
              <a:spcBef>
                <a:spcPts val="285"/>
              </a:spcBef>
              <a:buChar char="•"/>
              <a:tabLst>
                <a:tab pos="78105" algn="l"/>
              </a:tabLst>
            </a:pP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Meeting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of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the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local</a:t>
            </a:r>
            <a:r>
              <a:rPr sz="10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steering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committee 	</a:t>
            </a:r>
            <a:r>
              <a:rPr sz="10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on</a:t>
            </a:r>
            <a:r>
              <a:rPr sz="10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disability</a:t>
            </a:r>
            <a:r>
              <a:rPr sz="10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issues</a:t>
            </a:r>
            <a:endParaRPr sz="1000">
              <a:latin typeface="Larken" pitchFamily="2" charset="77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0000" y="5795819"/>
            <a:ext cx="3134360" cy="74739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R="71755">
              <a:lnSpc>
                <a:spcPts val="1400"/>
              </a:lnSpc>
              <a:spcBef>
                <a:spcPts val="180"/>
              </a:spcBef>
            </a:pPr>
            <a:r>
              <a:rPr sz="1200" b="1" spc="-10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Building</a:t>
            </a:r>
            <a:r>
              <a:rPr sz="1200" b="1" spc="-3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lasting</a:t>
            </a:r>
            <a:r>
              <a:rPr sz="1200" b="1" spc="-3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partnerships</a:t>
            </a:r>
            <a:r>
              <a:rPr sz="1200" b="1" spc="-3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with</a:t>
            </a:r>
            <a:r>
              <a:rPr sz="1200" b="1" spc="-3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9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our</a:t>
            </a:r>
            <a:r>
              <a:rPr sz="1200" b="1" spc="-3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clients</a:t>
            </a:r>
            <a:r>
              <a:rPr sz="1200" b="1" spc="-3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and </a:t>
            </a:r>
            <a:r>
              <a:rPr sz="1200" b="1" spc="-1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end-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users</a:t>
            </a:r>
            <a:endParaRPr sz="1200">
              <a:latin typeface="Larken" pitchFamily="2" charset="77"/>
              <a:cs typeface="Arial"/>
            </a:endParaRPr>
          </a:p>
          <a:p>
            <a:pPr marL="76835" marR="5080" indent="-77470">
              <a:lnSpc>
                <a:spcPct val="100000"/>
              </a:lnSpc>
              <a:spcBef>
                <a:spcPts val="400"/>
              </a:spcBef>
              <a:buChar char="•"/>
              <a:tabLst>
                <a:tab pos="78105" algn="l"/>
              </a:tabLst>
            </a:pP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Group</a:t>
            </a:r>
            <a:r>
              <a:rPr sz="1000" spc="7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Customer</a:t>
            </a:r>
            <a:r>
              <a:rPr sz="1000" spc="7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centricity</a:t>
            </a:r>
            <a:r>
              <a:rPr sz="1000" spc="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Auto</a:t>
            </a:r>
            <a:r>
              <a:rPr sz="1000" spc="7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Assessement</a:t>
            </a:r>
            <a:r>
              <a:rPr sz="1000" spc="7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(sales, 	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support</a:t>
            </a:r>
            <a:r>
              <a:rPr sz="10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&amp;</a:t>
            </a:r>
            <a:r>
              <a:rPr sz="10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operationnal</a:t>
            </a:r>
            <a:r>
              <a:rPr sz="10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staff)</a:t>
            </a:r>
            <a:r>
              <a:rPr sz="10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through</a:t>
            </a:r>
            <a:r>
              <a:rPr sz="10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Client</a:t>
            </a:r>
            <a:r>
              <a:rPr sz="10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fresko</a:t>
            </a:r>
            <a:endParaRPr sz="1000">
              <a:latin typeface="Larken" pitchFamily="2" charset="77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120051" y="2330620"/>
            <a:ext cx="466090" cy="59118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80"/>
              </a:spcBef>
            </a:pPr>
            <a:r>
              <a:rPr lang="fr-FR" sz="1000" b="1" spc="-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7,8 %</a:t>
            </a:r>
          </a:p>
          <a:p>
            <a:pPr marL="25400">
              <a:lnSpc>
                <a:spcPct val="100000"/>
              </a:lnSpc>
              <a:spcBef>
                <a:spcPts val="285"/>
              </a:spcBef>
            </a:pPr>
            <a:r>
              <a:rPr lang="fr-FR" sz="1000" b="1" spc="-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13,2 %</a:t>
            </a:r>
          </a:p>
          <a:p>
            <a:pPr marL="25400">
              <a:lnSpc>
                <a:spcPct val="100000"/>
              </a:lnSpc>
              <a:spcBef>
                <a:spcPts val="285"/>
              </a:spcBef>
            </a:pPr>
            <a:r>
              <a:rPr lang="fr-FR" sz="1000" b="1" spc="-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0,4 %</a:t>
            </a:r>
            <a:endParaRPr sz="825" baseline="35353" dirty="0">
              <a:latin typeface="Larken" pitchFamily="2" charset="77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641491" y="3236619"/>
            <a:ext cx="9182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At</a:t>
            </a:r>
            <a:r>
              <a:rPr sz="1000" b="1" spc="4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000" b="1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least</a:t>
            </a:r>
            <a:r>
              <a:rPr sz="1000" b="1" spc="4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000" b="1" spc="-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1/year</a:t>
            </a:r>
            <a:endParaRPr sz="1000">
              <a:latin typeface="Larken" pitchFamily="2" charset="77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90829" y="4350019"/>
            <a:ext cx="2686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25</a:t>
            </a:r>
            <a:r>
              <a:rPr lang="fr-FR" sz="1000" b="1" spc="-2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147576" y="5118419"/>
            <a:ext cx="412115" cy="51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000" b="1" spc="-2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41</a:t>
            </a:r>
            <a:r>
              <a:rPr lang="fr-FR" sz="1000" b="1" spc="-2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330"/>
              </a:spcBef>
            </a:pPr>
            <a:endParaRPr sz="1000" dirty="0">
              <a:latin typeface="Larken" pitchFamily="2" charset="77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000" b="1" spc="-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2/year</a:t>
            </a:r>
            <a:endParaRPr sz="1000" dirty="0">
              <a:latin typeface="Larken" pitchFamily="2" charset="77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219456" y="6373618"/>
            <a:ext cx="34036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2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000" b="1" spc="-2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 </a:t>
            </a:r>
            <a:r>
              <a:rPr sz="1000" b="1" spc="-2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%</a:t>
            </a:r>
            <a:endParaRPr sz="1000" dirty="0">
              <a:latin typeface="Larken" pitchFamily="2" charset="77"/>
              <a:cs typeface="Arial"/>
            </a:endParaRPr>
          </a:p>
        </p:txBody>
      </p:sp>
      <p:pic>
        <p:nvPicPr>
          <p:cNvPr id="40" name="object 4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00" y="510818"/>
            <a:ext cx="469823" cy="4157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47995" y="1752993"/>
            <a:ext cx="8100059" cy="1992630"/>
          </a:xfrm>
          <a:custGeom>
            <a:avLst/>
            <a:gdLst/>
            <a:ahLst/>
            <a:cxnLst/>
            <a:rect l="l" t="t" r="r" b="b"/>
            <a:pathLst>
              <a:path w="8100059" h="1992629">
                <a:moveTo>
                  <a:pt x="8099996" y="0"/>
                </a:moveTo>
                <a:lnTo>
                  <a:pt x="0" y="0"/>
                </a:lnTo>
                <a:lnTo>
                  <a:pt x="0" y="1992007"/>
                </a:lnTo>
                <a:lnTo>
                  <a:pt x="8099996" y="1992007"/>
                </a:lnTo>
                <a:lnTo>
                  <a:pt x="8099996" y="0"/>
                </a:lnTo>
                <a:close/>
              </a:path>
            </a:pathLst>
          </a:custGeom>
          <a:solidFill>
            <a:srgbClr val="E6E9EF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60009"/>
            <a:ext cx="10330180" cy="937894"/>
          </a:xfrm>
          <a:custGeom>
            <a:avLst/>
            <a:gdLst/>
            <a:ahLst/>
            <a:cxnLst/>
            <a:rect l="l" t="t" r="r" b="b"/>
            <a:pathLst>
              <a:path w="10330180" h="937894">
                <a:moveTo>
                  <a:pt x="10243238" y="0"/>
                </a:moveTo>
                <a:lnTo>
                  <a:pt x="0" y="0"/>
                </a:lnTo>
                <a:lnTo>
                  <a:pt x="0" y="937869"/>
                </a:lnTo>
                <a:lnTo>
                  <a:pt x="10242476" y="937869"/>
                </a:lnTo>
                <a:lnTo>
                  <a:pt x="10262180" y="894087"/>
                </a:lnTo>
                <a:lnTo>
                  <a:pt x="10279552" y="849102"/>
                </a:lnTo>
                <a:lnTo>
                  <a:pt x="10294501" y="802985"/>
                </a:lnTo>
                <a:lnTo>
                  <a:pt x="10306935" y="755807"/>
                </a:lnTo>
                <a:lnTo>
                  <a:pt x="10316764" y="707637"/>
                </a:lnTo>
                <a:lnTo>
                  <a:pt x="10323897" y="658547"/>
                </a:lnTo>
                <a:lnTo>
                  <a:pt x="10328243" y="608606"/>
                </a:lnTo>
                <a:lnTo>
                  <a:pt x="10329712" y="557885"/>
                </a:lnTo>
                <a:lnTo>
                  <a:pt x="10329712" y="378244"/>
                </a:lnTo>
                <a:lnTo>
                  <a:pt x="10328255" y="327779"/>
                </a:lnTo>
                <a:lnTo>
                  <a:pt x="10323944" y="278084"/>
                </a:lnTo>
                <a:lnTo>
                  <a:pt x="10316871" y="229229"/>
                </a:lnTo>
                <a:lnTo>
                  <a:pt x="10307125" y="181282"/>
                </a:lnTo>
                <a:lnTo>
                  <a:pt x="10294798" y="134316"/>
                </a:lnTo>
                <a:lnTo>
                  <a:pt x="10279981" y="88400"/>
                </a:lnTo>
                <a:lnTo>
                  <a:pt x="10262764" y="43605"/>
                </a:lnTo>
                <a:lnTo>
                  <a:pt x="10243238" y="0"/>
                </a:lnTo>
                <a:close/>
              </a:path>
            </a:pathLst>
          </a:custGeom>
          <a:solidFill>
            <a:srgbClr val="F26A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667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Putting</a:t>
            </a:r>
            <a:r>
              <a:rPr spc="-55" dirty="0"/>
              <a:t> </a:t>
            </a:r>
            <a:r>
              <a:rPr dirty="0"/>
              <a:t>our</a:t>
            </a:r>
            <a:r>
              <a:rPr spc="-50" dirty="0"/>
              <a:t> </a:t>
            </a:r>
            <a:r>
              <a:rPr spc="-20" dirty="0"/>
              <a:t>employees</a:t>
            </a:r>
            <a:r>
              <a:rPr spc="-55" dirty="0"/>
              <a:t> </a:t>
            </a:r>
            <a:r>
              <a:rPr dirty="0"/>
              <a:t>and</a:t>
            </a:r>
            <a:r>
              <a:rPr spc="-50" dirty="0"/>
              <a:t> </a:t>
            </a:r>
            <a:r>
              <a:rPr dirty="0"/>
              <a:t>clients</a:t>
            </a:r>
            <a:r>
              <a:rPr spc="-50" dirty="0"/>
              <a:t> </a:t>
            </a:r>
            <a:r>
              <a:rPr dirty="0"/>
              <a:t>at</a:t>
            </a:r>
            <a:r>
              <a:rPr spc="-55" dirty="0"/>
              <a:t> </a:t>
            </a:r>
            <a:r>
              <a:rPr dirty="0"/>
              <a:t>the</a:t>
            </a:r>
            <a:r>
              <a:rPr spc="-50" dirty="0"/>
              <a:t> </a:t>
            </a:r>
            <a:r>
              <a:rPr dirty="0"/>
              <a:t>heart</a:t>
            </a:r>
            <a:r>
              <a:rPr spc="-50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spc="-10" dirty="0"/>
              <a:t>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7300" y="1671099"/>
            <a:ext cx="4432935" cy="270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135">
              <a:lnSpc>
                <a:spcPct val="111100"/>
              </a:lnSpc>
              <a:spcBef>
                <a:spcPts val="100"/>
              </a:spcBef>
            </a:pP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Putting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employees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at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heart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Saur's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transformation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means</a:t>
            </a:r>
            <a:r>
              <a:rPr sz="1200" spc="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guaranteeing</a:t>
            </a:r>
            <a:r>
              <a:rPr sz="1200" spc="4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a</a:t>
            </a:r>
            <a:r>
              <a:rPr sz="1200" spc="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healthy,</a:t>
            </a:r>
            <a:r>
              <a:rPr sz="1200" spc="4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safe</a:t>
            </a:r>
            <a:r>
              <a:rPr sz="1200" spc="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4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stimulating</a:t>
            </a:r>
            <a:r>
              <a:rPr sz="1200" spc="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working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environment,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where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each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employee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feels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valued</a:t>
            </a:r>
            <a:endParaRPr sz="1200" dirty="0">
              <a:latin typeface="Larken" pitchFamily="2" charset="77"/>
              <a:cs typeface="Arial"/>
            </a:endParaRPr>
          </a:p>
          <a:p>
            <a:pPr marL="12700" marR="611505">
              <a:lnSpc>
                <a:spcPct val="111100"/>
              </a:lnSpc>
            </a:pP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protected.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Security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employees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in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40" dirty="0">
                <a:solidFill>
                  <a:srgbClr val="00395D"/>
                </a:solidFill>
                <a:latin typeface="Larken" pitchFamily="2" charset="77"/>
                <a:cs typeface="Arial"/>
              </a:rPr>
              <a:t>main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preoccupation.</a:t>
            </a:r>
            <a:endParaRPr sz="1200" dirty="0">
              <a:latin typeface="Larken" pitchFamily="2" charset="77"/>
              <a:cs typeface="Arial"/>
            </a:endParaRPr>
          </a:p>
          <a:p>
            <a:pPr marL="12700" marR="5080">
              <a:lnSpc>
                <a:spcPct val="111100"/>
              </a:lnSpc>
              <a:spcBef>
                <a:spcPts val="280"/>
              </a:spcBef>
            </a:pPr>
            <a:r>
              <a:rPr sz="1200" spc="80" dirty="0">
                <a:solidFill>
                  <a:srgbClr val="00395D"/>
                </a:solidFill>
                <a:latin typeface="Larken" pitchFamily="2" charset="77"/>
                <a:cs typeface="Arial"/>
              </a:rPr>
              <a:t>In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future,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Saur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wants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develop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new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initiatives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prevent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employee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health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problems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promote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physical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mental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well-being.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Taking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care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employees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is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starting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point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for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developing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a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culture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commitment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recognition,</a:t>
            </a:r>
            <a:r>
              <a:rPr sz="1200" spc="5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where</a:t>
            </a:r>
            <a:r>
              <a:rPr sz="12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employees</a:t>
            </a:r>
            <a:r>
              <a:rPr sz="1200" spc="1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become</a:t>
            </a:r>
            <a:r>
              <a:rPr sz="12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1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first</a:t>
            </a:r>
            <a:r>
              <a:rPr sz="1200" spc="1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ambassadors</a:t>
            </a:r>
            <a:r>
              <a:rPr sz="12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1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players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 in</a:t>
            </a:r>
            <a:r>
              <a:rPr sz="1200" spc="8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8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company's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35" dirty="0">
                <a:solidFill>
                  <a:srgbClr val="00395D"/>
                </a:solidFill>
                <a:latin typeface="Larken" pitchFamily="2" charset="77"/>
                <a:cs typeface="Arial"/>
              </a:rPr>
              <a:t>CSR</a:t>
            </a:r>
            <a:r>
              <a:rPr sz="1200" spc="8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approach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because</a:t>
            </a:r>
            <a:r>
              <a:rPr sz="1200" spc="8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8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company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have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empowered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them.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Moreover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diversity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employees</a:t>
            </a:r>
            <a:endParaRPr sz="1200" dirty="0">
              <a:latin typeface="Larken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is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a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key asset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we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want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preserve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develop.</a:t>
            </a:r>
            <a:endParaRPr sz="1200" dirty="0">
              <a:latin typeface="Larken" pitchFamily="2" charset="77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03001" y="3105499"/>
            <a:ext cx="4775200" cy="408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1100"/>
              </a:lnSpc>
              <a:spcBef>
                <a:spcPts val="100"/>
              </a:spcBef>
            </a:pP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Address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health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issue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each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year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through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a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communication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campaign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and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associated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actions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93948" y="3329906"/>
            <a:ext cx="15595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At</a:t>
            </a:r>
            <a:r>
              <a:rPr sz="1200" b="1" spc="4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200" b="1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least</a:t>
            </a:r>
            <a:r>
              <a:rPr sz="1200" b="1" spc="4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200" b="1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one</a:t>
            </a:r>
            <a:r>
              <a:rPr sz="1200" b="1" spc="4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200" b="1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per</a:t>
            </a:r>
            <a:r>
              <a:rPr sz="1200" b="1" spc="4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2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year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3001" y="1768968"/>
            <a:ext cx="4676140" cy="1206500"/>
          </a:xfrm>
          <a:prstGeom prst="rect">
            <a:avLst/>
          </a:prstGeom>
        </p:spPr>
        <p:txBody>
          <a:bodyPr vert="horz" wrap="square" lIns="0" tIns="1200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45"/>
              </a:spcBef>
            </a:pPr>
            <a:r>
              <a:rPr sz="1400" b="1" spc="-9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Priority</a:t>
            </a:r>
            <a:r>
              <a:rPr sz="1400" b="1" spc="-5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8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to</a:t>
            </a:r>
            <a:r>
              <a:rPr sz="1400" b="1" spc="-5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2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employee</a:t>
            </a:r>
            <a:r>
              <a:rPr sz="1400" b="1" spc="-5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8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health,</a:t>
            </a:r>
            <a:r>
              <a:rPr sz="1400" b="1" spc="-5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8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in</a:t>
            </a:r>
            <a:r>
              <a:rPr sz="1400" b="1" spc="-5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8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particular</a:t>
            </a:r>
            <a:r>
              <a:rPr sz="1400" b="1" spc="-5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safety</a:t>
            </a:r>
            <a:r>
              <a:rPr sz="1400" b="1" spc="-5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4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and</a:t>
            </a:r>
            <a:r>
              <a:rPr sz="1400" b="1" spc="-5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9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well-</a:t>
            </a:r>
            <a:r>
              <a:rPr sz="1400" b="1" spc="-8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being…</a:t>
            </a:r>
            <a:endParaRPr sz="14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r>
              <a:rPr sz="1200" b="1" spc="-8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Priority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7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to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14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employees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8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health</a:t>
            </a:r>
            <a:r>
              <a:rPr sz="1200" b="1" spc="-4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5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&amp;</a:t>
            </a:r>
            <a:r>
              <a:rPr sz="1200" b="1" spc="-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safety</a:t>
            </a:r>
            <a:endParaRPr sz="1200" dirty="0">
              <a:latin typeface="Larken" pitchFamily="2" charset="77"/>
              <a:cs typeface="Arial"/>
            </a:endParaRPr>
          </a:p>
          <a:p>
            <a:pPr marL="77470" indent="-77470">
              <a:lnSpc>
                <a:spcPct val="100000"/>
              </a:lnSpc>
              <a:spcBef>
                <a:spcPts val="445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Accident</a:t>
            </a:r>
            <a:r>
              <a:rPr sz="1000" spc="1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frequency</a:t>
            </a:r>
            <a:r>
              <a:rPr sz="1000" spc="1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(TF1)</a:t>
            </a:r>
            <a:endParaRPr sz="1000" dirty="0">
              <a:latin typeface="Larken" pitchFamily="2" charset="77"/>
              <a:cs typeface="Arial"/>
            </a:endParaRPr>
          </a:p>
          <a:p>
            <a:pPr marL="77470" indent="-77470">
              <a:lnSpc>
                <a:spcPct val="100000"/>
              </a:lnSpc>
              <a:spcBef>
                <a:spcPts val="284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Accident</a:t>
            </a:r>
            <a:r>
              <a:rPr sz="1000" spc="1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frequency</a:t>
            </a:r>
            <a:r>
              <a:rPr sz="1000" spc="1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(TF2)</a:t>
            </a:r>
            <a:endParaRPr sz="1000" dirty="0">
              <a:latin typeface="Larken" pitchFamily="2" charset="77"/>
              <a:cs typeface="Arial"/>
            </a:endParaRPr>
          </a:p>
          <a:p>
            <a:pPr marL="77470" indent="-77470">
              <a:lnSpc>
                <a:spcPct val="100000"/>
              </a:lnSpc>
              <a:spcBef>
                <a:spcPts val="28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Accident</a:t>
            </a:r>
            <a:r>
              <a:rPr sz="1000" spc="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frequency</a:t>
            </a:r>
            <a:r>
              <a:rPr sz="1000" spc="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dirty="0">
                <a:solidFill>
                  <a:srgbClr val="61829F"/>
                </a:solidFill>
                <a:latin typeface="Larken" pitchFamily="2" charset="77"/>
                <a:cs typeface="Arial"/>
              </a:rPr>
              <a:t>(severity</a:t>
            </a:r>
            <a:r>
              <a:rPr sz="1000" spc="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0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rate)</a:t>
            </a:r>
            <a:endParaRPr sz="1000" dirty="0">
              <a:latin typeface="Larken" pitchFamily="2" charset="77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14050" y="2384618"/>
            <a:ext cx="466090" cy="58734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380"/>
              </a:spcBef>
            </a:pPr>
            <a:r>
              <a:rPr lang="fr-FR" sz="1000" b="1" spc="-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7,8 %</a:t>
            </a:r>
            <a:endParaRPr sz="1000" b="1" spc="-10" dirty="0">
              <a:solidFill>
                <a:srgbClr val="F26A36"/>
              </a:solidFill>
              <a:latin typeface="Larken Bold" pitchFamily="2" charset="77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285"/>
              </a:spcBef>
            </a:pPr>
            <a:r>
              <a:rPr lang="fr-FR" sz="1000" b="1" spc="-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13,2 %</a:t>
            </a:r>
            <a:endParaRPr sz="1000" b="1" spc="-10" dirty="0">
              <a:solidFill>
                <a:srgbClr val="F26A36"/>
              </a:solidFill>
              <a:latin typeface="Larken Bold" pitchFamily="2" charset="77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285"/>
              </a:spcBef>
            </a:pPr>
            <a:r>
              <a:rPr lang="fr-FR" sz="1000" b="1" spc="-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 0,4 </a:t>
            </a:r>
            <a:r>
              <a:rPr sz="1000" b="1" spc="-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%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370824" y="2546830"/>
            <a:ext cx="5064760" cy="936625"/>
            <a:chOff x="7370824" y="2546830"/>
            <a:chExt cx="5064760" cy="936625"/>
          </a:xfrm>
        </p:grpSpPr>
        <p:sp>
          <p:nvSpPr>
            <p:cNvPr id="12" name="object 12"/>
            <p:cNvSpPr/>
            <p:nvPr/>
          </p:nvSpPr>
          <p:spPr>
            <a:xfrm>
              <a:off x="7393015" y="2550005"/>
              <a:ext cx="5029835" cy="0"/>
            </a:xfrm>
            <a:custGeom>
              <a:avLst/>
              <a:gdLst/>
              <a:ahLst/>
              <a:cxnLst/>
              <a:rect l="l" t="t" r="r" b="b"/>
              <a:pathLst>
                <a:path w="5029834">
                  <a:moveTo>
                    <a:pt x="0" y="0"/>
                  </a:moveTo>
                  <a:lnTo>
                    <a:pt x="5029479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370813" y="2546832"/>
              <a:ext cx="5064760" cy="6350"/>
            </a:xfrm>
            <a:custGeom>
              <a:avLst/>
              <a:gdLst/>
              <a:ahLst/>
              <a:cxnLst/>
              <a:rect l="l" t="t" r="r" b="b"/>
              <a:pathLst>
                <a:path w="5064759" h="6350">
                  <a:moveTo>
                    <a:pt x="6350" y="3175"/>
                  </a:moveTo>
                  <a:lnTo>
                    <a:pt x="5422" y="939"/>
                  </a:lnTo>
                  <a:lnTo>
                    <a:pt x="3175" y="0"/>
                  </a:lnTo>
                  <a:lnTo>
                    <a:pt x="939" y="939"/>
                  </a:lnTo>
                  <a:lnTo>
                    <a:pt x="0" y="3175"/>
                  </a:lnTo>
                  <a:lnTo>
                    <a:pt x="939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5064759" h="6350">
                  <a:moveTo>
                    <a:pt x="5064353" y="3175"/>
                  </a:moveTo>
                  <a:lnTo>
                    <a:pt x="5063426" y="939"/>
                  </a:lnTo>
                  <a:lnTo>
                    <a:pt x="5061178" y="0"/>
                  </a:lnTo>
                  <a:lnTo>
                    <a:pt x="5058943" y="939"/>
                  </a:lnTo>
                  <a:lnTo>
                    <a:pt x="5058003" y="3175"/>
                  </a:lnTo>
                  <a:lnTo>
                    <a:pt x="5058943" y="5422"/>
                  </a:lnTo>
                  <a:lnTo>
                    <a:pt x="5061178" y="6350"/>
                  </a:lnTo>
                  <a:lnTo>
                    <a:pt x="5063426" y="5422"/>
                  </a:lnTo>
                  <a:lnTo>
                    <a:pt x="5064353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393015" y="2736567"/>
              <a:ext cx="5029835" cy="0"/>
            </a:xfrm>
            <a:custGeom>
              <a:avLst/>
              <a:gdLst/>
              <a:ahLst/>
              <a:cxnLst/>
              <a:rect l="l" t="t" r="r" b="b"/>
              <a:pathLst>
                <a:path w="5029834">
                  <a:moveTo>
                    <a:pt x="0" y="0"/>
                  </a:moveTo>
                  <a:lnTo>
                    <a:pt x="5029479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7370813" y="2733395"/>
              <a:ext cx="5064760" cy="6350"/>
            </a:xfrm>
            <a:custGeom>
              <a:avLst/>
              <a:gdLst/>
              <a:ahLst/>
              <a:cxnLst/>
              <a:rect l="l" t="t" r="r" b="b"/>
              <a:pathLst>
                <a:path w="5064759" h="6350">
                  <a:moveTo>
                    <a:pt x="6350" y="3175"/>
                  </a:moveTo>
                  <a:lnTo>
                    <a:pt x="5422" y="927"/>
                  </a:lnTo>
                  <a:lnTo>
                    <a:pt x="3175" y="0"/>
                  </a:lnTo>
                  <a:lnTo>
                    <a:pt x="939" y="927"/>
                  </a:lnTo>
                  <a:lnTo>
                    <a:pt x="0" y="3175"/>
                  </a:lnTo>
                  <a:lnTo>
                    <a:pt x="939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5064759" h="6350">
                  <a:moveTo>
                    <a:pt x="5064353" y="3175"/>
                  </a:moveTo>
                  <a:lnTo>
                    <a:pt x="5063426" y="927"/>
                  </a:lnTo>
                  <a:lnTo>
                    <a:pt x="5061178" y="0"/>
                  </a:lnTo>
                  <a:lnTo>
                    <a:pt x="5058943" y="927"/>
                  </a:lnTo>
                  <a:lnTo>
                    <a:pt x="5058003" y="3175"/>
                  </a:lnTo>
                  <a:lnTo>
                    <a:pt x="5058943" y="5422"/>
                  </a:lnTo>
                  <a:lnTo>
                    <a:pt x="5061178" y="6350"/>
                  </a:lnTo>
                  <a:lnTo>
                    <a:pt x="5063426" y="5422"/>
                  </a:lnTo>
                  <a:lnTo>
                    <a:pt x="5064353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924021" y="2930769"/>
              <a:ext cx="4498975" cy="0"/>
            </a:xfrm>
            <a:custGeom>
              <a:avLst/>
              <a:gdLst/>
              <a:ahLst/>
              <a:cxnLst/>
              <a:rect l="l" t="t" r="r" b="b"/>
              <a:pathLst>
                <a:path w="4498975">
                  <a:moveTo>
                    <a:pt x="0" y="0"/>
                  </a:moveTo>
                  <a:lnTo>
                    <a:pt x="4498467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901825" y="2927604"/>
              <a:ext cx="4533900" cy="6350"/>
            </a:xfrm>
            <a:custGeom>
              <a:avLst/>
              <a:gdLst/>
              <a:ahLst/>
              <a:cxnLst/>
              <a:rect l="l" t="t" r="r" b="b"/>
              <a:pathLst>
                <a:path w="4533900" h="6350">
                  <a:moveTo>
                    <a:pt x="6350" y="3175"/>
                  </a:moveTo>
                  <a:lnTo>
                    <a:pt x="5410" y="927"/>
                  </a:lnTo>
                  <a:lnTo>
                    <a:pt x="3175" y="0"/>
                  </a:lnTo>
                  <a:lnTo>
                    <a:pt x="927" y="927"/>
                  </a:lnTo>
                  <a:lnTo>
                    <a:pt x="0" y="3175"/>
                  </a:lnTo>
                  <a:lnTo>
                    <a:pt x="927" y="5410"/>
                  </a:lnTo>
                  <a:lnTo>
                    <a:pt x="3175" y="6350"/>
                  </a:lnTo>
                  <a:lnTo>
                    <a:pt x="5410" y="5410"/>
                  </a:lnTo>
                  <a:lnTo>
                    <a:pt x="6350" y="3175"/>
                  </a:lnTo>
                  <a:close/>
                </a:path>
                <a:path w="4533900" h="6350">
                  <a:moveTo>
                    <a:pt x="4533354" y="3175"/>
                  </a:moveTo>
                  <a:lnTo>
                    <a:pt x="4532414" y="927"/>
                  </a:lnTo>
                  <a:lnTo>
                    <a:pt x="4530179" y="0"/>
                  </a:lnTo>
                  <a:lnTo>
                    <a:pt x="4527931" y="927"/>
                  </a:lnTo>
                  <a:lnTo>
                    <a:pt x="4527004" y="3175"/>
                  </a:lnTo>
                  <a:lnTo>
                    <a:pt x="4527931" y="5410"/>
                  </a:lnTo>
                  <a:lnTo>
                    <a:pt x="4530179" y="6350"/>
                  </a:lnTo>
                  <a:lnTo>
                    <a:pt x="4532414" y="5410"/>
                  </a:lnTo>
                  <a:lnTo>
                    <a:pt x="4533354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7402028" y="3480063"/>
              <a:ext cx="3967479" cy="0"/>
            </a:xfrm>
            <a:custGeom>
              <a:avLst/>
              <a:gdLst/>
              <a:ahLst/>
              <a:cxnLst/>
              <a:rect l="l" t="t" r="r" b="b"/>
              <a:pathLst>
                <a:path w="3967479">
                  <a:moveTo>
                    <a:pt x="0" y="0"/>
                  </a:moveTo>
                  <a:lnTo>
                    <a:pt x="3967454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379817" y="3476891"/>
              <a:ext cx="4002404" cy="6350"/>
            </a:xfrm>
            <a:custGeom>
              <a:avLst/>
              <a:gdLst/>
              <a:ahLst/>
              <a:cxnLst/>
              <a:rect l="l" t="t" r="r" b="b"/>
              <a:pathLst>
                <a:path w="4002404" h="6350">
                  <a:moveTo>
                    <a:pt x="6350" y="3175"/>
                  </a:moveTo>
                  <a:lnTo>
                    <a:pt x="5422" y="927"/>
                  </a:lnTo>
                  <a:lnTo>
                    <a:pt x="3175" y="0"/>
                  </a:lnTo>
                  <a:lnTo>
                    <a:pt x="927" y="927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4002404" h="6350">
                  <a:moveTo>
                    <a:pt x="4002354" y="3175"/>
                  </a:moveTo>
                  <a:lnTo>
                    <a:pt x="4001427" y="927"/>
                  </a:lnTo>
                  <a:lnTo>
                    <a:pt x="3999179" y="0"/>
                  </a:lnTo>
                  <a:lnTo>
                    <a:pt x="3996931" y="927"/>
                  </a:lnTo>
                  <a:lnTo>
                    <a:pt x="3996004" y="3175"/>
                  </a:lnTo>
                  <a:lnTo>
                    <a:pt x="3996931" y="5422"/>
                  </a:lnTo>
                  <a:lnTo>
                    <a:pt x="3999179" y="6350"/>
                  </a:lnTo>
                  <a:lnTo>
                    <a:pt x="4001427" y="5422"/>
                  </a:lnTo>
                  <a:lnTo>
                    <a:pt x="4002354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sp>
        <p:nvSpPr>
          <p:cNvPr id="20" name="object 20"/>
          <p:cNvSpPr/>
          <p:nvPr/>
        </p:nvSpPr>
        <p:spPr>
          <a:xfrm>
            <a:off x="5447995" y="4149992"/>
            <a:ext cx="8100059" cy="1231265"/>
          </a:xfrm>
          <a:custGeom>
            <a:avLst/>
            <a:gdLst/>
            <a:ahLst/>
            <a:cxnLst/>
            <a:rect l="l" t="t" r="r" b="b"/>
            <a:pathLst>
              <a:path w="8100059" h="1231264">
                <a:moveTo>
                  <a:pt x="8099996" y="0"/>
                </a:moveTo>
                <a:lnTo>
                  <a:pt x="0" y="0"/>
                </a:lnTo>
                <a:lnTo>
                  <a:pt x="0" y="1231011"/>
                </a:lnTo>
                <a:lnTo>
                  <a:pt x="8099996" y="1231011"/>
                </a:lnTo>
                <a:lnTo>
                  <a:pt x="8099996" y="0"/>
                </a:lnTo>
                <a:close/>
              </a:path>
            </a:pathLst>
          </a:custGeom>
          <a:solidFill>
            <a:srgbClr val="E6E9EF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03001" y="4273171"/>
            <a:ext cx="7511349" cy="901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16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And</a:t>
            </a:r>
            <a:r>
              <a:rPr sz="1400" b="1" spc="-6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9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creating</a:t>
            </a:r>
            <a:r>
              <a:rPr sz="1400" b="1" spc="-6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7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the</a:t>
            </a:r>
            <a:r>
              <a:rPr sz="1400" b="1" spc="-5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2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conditions</a:t>
            </a:r>
            <a:r>
              <a:rPr sz="1400" b="1" spc="-6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7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for</a:t>
            </a:r>
            <a:r>
              <a:rPr sz="1400" b="1" spc="-5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3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employees</a:t>
            </a:r>
            <a:r>
              <a:rPr sz="1400" b="1" spc="-6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empowerment</a:t>
            </a:r>
            <a:r>
              <a:rPr sz="1400" b="1" spc="-5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4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and</a:t>
            </a:r>
            <a:r>
              <a:rPr sz="1400" b="1" spc="-6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engagement</a:t>
            </a:r>
            <a:r>
              <a:rPr sz="1400" b="1" spc="-5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8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in</a:t>
            </a:r>
            <a:r>
              <a:rPr sz="1400" b="1" spc="-6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Sustainability</a:t>
            </a:r>
            <a:r>
              <a:rPr sz="1400" b="1" spc="-5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4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Initiatives</a:t>
            </a:r>
            <a:endParaRPr sz="1400" dirty="0">
              <a:latin typeface="Larken" pitchFamily="2" charset="77"/>
              <a:cs typeface="Arial"/>
            </a:endParaRPr>
          </a:p>
          <a:p>
            <a:pPr marR="153670" algn="r">
              <a:lnSpc>
                <a:spcPct val="100000"/>
              </a:lnSpc>
              <a:spcBef>
                <a:spcPts val="1580"/>
              </a:spcBef>
            </a:pPr>
            <a:r>
              <a:rPr lang="fr-FR"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    </a:t>
            </a:r>
            <a:r>
              <a:rPr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2030</a:t>
            </a:r>
            <a:r>
              <a:rPr sz="1000" b="1" spc="-65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 </a:t>
            </a:r>
            <a:r>
              <a:rPr sz="1000" b="1" spc="-1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Target</a:t>
            </a:r>
            <a:endParaRPr sz="10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995"/>
              </a:spcBef>
              <a:tabLst>
                <a:tab pos="6929755" algn="l"/>
              </a:tabLst>
            </a:pPr>
            <a:r>
              <a:rPr sz="1200" spc="-8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employees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engaged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in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Sustainability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action/initiative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	</a:t>
            </a:r>
            <a:r>
              <a:rPr sz="1200" b="1" spc="-2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25</a:t>
            </a:r>
            <a:r>
              <a:rPr lang="fr-FR" sz="1200" b="1" spc="-2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 </a:t>
            </a:r>
            <a:r>
              <a:rPr sz="1200" b="1" spc="-2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%</a:t>
            </a:r>
            <a:endParaRPr sz="1200" dirty="0">
              <a:latin typeface="Larken" pitchFamily="2" charset="77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0016825" y="5112936"/>
            <a:ext cx="2418715" cy="6350"/>
            <a:chOff x="10016825" y="5112936"/>
            <a:chExt cx="2418715" cy="6350"/>
          </a:xfrm>
        </p:grpSpPr>
        <p:sp>
          <p:nvSpPr>
            <p:cNvPr id="23" name="object 23"/>
            <p:cNvSpPr/>
            <p:nvPr/>
          </p:nvSpPr>
          <p:spPr>
            <a:xfrm>
              <a:off x="10038992" y="5116111"/>
              <a:ext cx="2383790" cy="0"/>
            </a:xfrm>
            <a:custGeom>
              <a:avLst/>
              <a:gdLst/>
              <a:ahLst/>
              <a:cxnLst/>
              <a:rect l="l" t="t" r="r" b="b"/>
              <a:pathLst>
                <a:path w="2383790">
                  <a:moveTo>
                    <a:pt x="0" y="0"/>
                  </a:moveTo>
                  <a:lnTo>
                    <a:pt x="2383510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0016820" y="5112943"/>
              <a:ext cx="2418715" cy="6350"/>
            </a:xfrm>
            <a:custGeom>
              <a:avLst/>
              <a:gdLst/>
              <a:ahLst/>
              <a:cxnLst/>
              <a:rect l="l" t="t" r="r" b="b"/>
              <a:pathLst>
                <a:path w="2418715" h="6350">
                  <a:moveTo>
                    <a:pt x="6350" y="3175"/>
                  </a:moveTo>
                  <a:lnTo>
                    <a:pt x="5422" y="927"/>
                  </a:lnTo>
                  <a:lnTo>
                    <a:pt x="3175" y="0"/>
                  </a:lnTo>
                  <a:lnTo>
                    <a:pt x="927" y="927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2418715" h="6350">
                  <a:moveTo>
                    <a:pt x="2418346" y="3175"/>
                  </a:moveTo>
                  <a:lnTo>
                    <a:pt x="2417419" y="927"/>
                  </a:lnTo>
                  <a:lnTo>
                    <a:pt x="2415171" y="0"/>
                  </a:lnTo>
                  <a:lnTo>
                    <a:pt x="2412923" y="927"/>
                  </a:lnTo>
                  <a:lnTo>
                    <a:pt x="2411996" y="3175"/>
                  </a:lnTo>
                  <a:lnTo>
                    <a:pt x="2412923" y="5422"/>
                  </a:lnTo>
                  <a:lnTo>
                    <a:pt x="2415171" y="6350"/>
                  </a:lnTo>
                  <a:lnTo>
                    <a:pt x="2417419" y="5422"/>
                  </a:lnTo>
                  <a:lnTo>
                    <a:pt x="2418346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sp>
        <p:nvSpPr>
          <p:cNvPr id="25" name="object 25"/>
          <p:cNvSpPr/>
          <p:nvPr/>
        </p:nvSpPr>
        <p:spPr>
          <a:xfrm>
            <a:off x="5447995" y="5616994"/>
            <a:ext cx="8100059" cy="1577340"/>
          </a:xfrm>
          <a:custGeom>
            <a:avLst/>
            <a:gdLst/>
            <a:ahLst/>
            <a:cxnLst/>
            <a:rect l="l" t="t" r="r" b="b"/>
            <a:pathLst>
              <a:path w="8100059" h="1577340">
                <a:moveTo>
                  <a:pt x="8099996" y="0"/>
                </a:moveTo>
                <a:lnTo>
                  <a:pt x="0" y="0"/>
                </a:lnTo>
                <a:lnTo>
                  <a:pt x="0" y="1577009"/>
                </a:lnTo>
                <a:lnTo>
                  <a:pt x="8099996" y="1577009"/>
                </a:lnTo>
                <a:lnTo>
                  <a:pt x="8099996" y="0"/>
                </a:lnTo>
                <a:close/>
              </a:path>
            </a:pathLst>
          </a:custGeom>
          <a:solidFill>
            <a:srgbClr val="E6E9EF"/>
          </a:solidFill>
        </p:spPr>
        <p:txBody>
          <a:bodyPr wrap="square" lIns="0" tIns="0" rIns="0" bIns="0" rtlCol="0"/>
          <a:lstStyle/>
          <a:p>
            <a:endParaRPr lang="fr-FR" dirty="0">
              <a:latin typeface="Larken" pitchFamily="2" charset="77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03001" y="5740171"/>
            <a:ext cx="48533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254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A</a:t>
            </a:r>
            <a:r>
              <a:rPr sz="1400" b="1" spc="-9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4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company</a:t>
            </a:r>
            <a:r>
              <a:rPr sz="1400" b="1" spc="-9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6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where</a:t>
            </a:r>
            <a:r>
              <a:rPr sz="1400" b="1" spc="21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7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the</a:t>
            </a:r>
            <a:r>
              <a:rPr sz="1400" b="1" spc="-9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diversity</a:t>
            </a:r>
            <a:r>
              <a:rPr sz="1400" b="1" spc="-9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9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of</a:t>
            </a:r>
            <a:r>
              <a:rPr sz="1400" b="1" spc="-9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profiles</a:t>
            </a:r>
            <a:r>
              <a:rPr sz="1400" b="1" spc="-9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3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is</a:t>
            </a:r>
            <a:r>
              <a:rPr sz="1400" b="1" spc="-9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3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considerd</a:t>
            </a:r>
            <a:r>
              <a:rPr sz="1400" b="1" spc="-9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5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as</a:t>
            </a:r>
            <a:r>
              <a:rPr sz="1400" b="1" spc="-9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a</a:t>
            </a:r>
            <a:r>
              <a:rPr sz="1400" b="1" spc="-9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6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strengh</a:t>
            </a:r>
            <a:endParaRPr sz="1400">
              <a:latin typeface="Larken" pitchFamily="2" charset="77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03001" y="6432180"/>
            <a:ext cx="4162425" cy="557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8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2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women</a:t>
            </a:r>
            <a:r>
              <a:rPr sz="12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in</a:t>
            </a:r>
            <a:r>
              <a:rPr sz="12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executive</a:t>
            </a:r>
            <a:r>
              <a:rPr sz="12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position</a:t>
            </a:r>
            <a:endParaRPr sz="12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305"/>
              </a:spcBef>
            </a:pP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Meeting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the</a:t>
            </a:r>
            <a:r>
              <a:rPr sz="12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local</a:t>
            </a:r>
            <a:r>
              <a:rPr sz="12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steering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committee</a:t>
            </a:r>
            <a:r>
              <a:rPr sz="12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on</a:t>
            </a:r>
            <a:r>
              <a:rPr sz="12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disability</a:t>
            </a:r>
            <a:r>
              <a:rPr sz="12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issues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195558" y="6154306"/>
            <a:ext cx="1018792" cy="84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8430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2030</a:t>
            </a:r>
            <a:r>
              <a:rPr sz="1000" b="1" spc="-65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 Target</a:t>
            </a:r>
            <a:endParaRPr lang="fr-FR" sz="1000" b="1" spc="-65" dirty="0">
              <a:solidFill>
                <a:srgbClr val="61829F"/>
              </a:solidFill>
              <a:latin typeface="Larken Bold" pitchFamily="2" charset="77"/>
              <a:cs typeface="Arial"/>
            </a:endParaRPr>
          </a:p>
          <a:p>
            <a:pPr marL="138430">
              <a:lnSpc>
                <a:spcPct val="100000"/>
              </a:lnSpc>
              <a:spcBef>
                <a:spcPts val="100"/>
              </a:spcBef>
            </a:pPr>
            <a:endParaRPr lang="fr-FR" sz="800" b="1" spc="-25" dirty="0">
              <a:solidFill>
                <a:srgbClr val="F26A36"/>
              </a:solidFill>
              <a:latin typeface="Larken Bold" pitchFamily="2" charset="77"/>
              <a:cs typeface="Arial"/>
            </a:endParaRPr>
          </a:p>
          <a:p>
            <a:pPr marL="138430">
              <a:lnSpc>
                <a:spcPct val="100000"/>
              </a:lnSpc>
              <a:spcBef>
                <a:spcPts val="100"/>
              </a:spcBef>
            </a:pPr>
            <a:r>
              <a:rPr lang="fr-FR" sz="1200" b="1" spc="-2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41 %</a:t>
            </a:r>
            <a:endParaRPr lang="fr-FR" sz="1200" spc="-25" dirty="0">
              <a:latin typeface="Larken" pitchFamily="2" charset="77"/>
              <a:cs typeface="Arial"/>
            </a:endParaRPr>
          </a:p>
          <a:p>
            <a:pPr marL="138430">
              <a:lnSpc>
                <a:spcPct val="100000"/>
              </a:lnSpc>
              <a:spcBef>
                <a:spcPts val="100"/>
              </a:spcBef>
            </a:pPr>
            <a:endParaRPr lang="fr-FR" sz="900" b="1" spc="-25" dirty="0">
              <a:solidFill>
                <a:srgbClr val="F26A36"/>
              </a:solidFill>
              <a:latin typeface="Larken Bold" pitchFamily="2" charset="77"/>
              <a:cs typeface="Arial"/>
            </a:endParaRPr>
          </a:p>
          <a:p>
            <a:pPr marL="138430">
              <a:lnSpc>
                <a:spcPct val="100000"/>
              </a:lnSpc>
              <a:spcBef>
                <a:spcPts val="100"/>
              </a:spcBef>
            </a:pPr>
            <a:r>
              <a:rPr lang="fr-FR" sz="1200" b="1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2</a:t>
            </a:r>
            <a:r>
              <a:rPr lang="fr-FR" sz="1200" b="1" spc="1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lang="fr-FR" sz="1200" b="1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per</a:t>
            </a:r>
            <a:r>
              <a:rPr lang="fr-FR" sz="1200" b="1" spc="2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lang="fr-FR" sz="1200" b="1" spc="-20" dirty="0" err="1">
                <a:solidFill>
                  <a:srgbClr val="F26A36"/>
                </a:solidFill>
                <a:latin typeface="Larken Bold" pitchFamily="2" charset="77"/>
                <a:cs typeface="Arial"/>
              </a:rPr>
              <a:t>year</a:t>
            </a:r>
            <a:endParaRPr lang="fr-FR" sz="1200" dirty="0">
              <a:latin typeface="Larken" pitchFamily="2" charset="77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216824" y="6579934"/>
            <a:ext cx="4218940" cy="355600"/>
            <a:chOff x="8216824" y="6579934"/>
            <a:chExt cx="4218940" cy="355600"/>
          </a:xfrm>
        </p:grpSpPr>
        <p:sp>
          <p:nvSpPr>
            <p:cNvPr id="30" name="object 30"/>
            <p:cNvSpPr/>
            <p:nvPr/>
          </p:nvSpPr>
          <p:spPr>
            <a:xfrm>
              <a:off x="8239058" y="6583109"/>
              <a:ext cx="4184015" cy="0"/>
            </a:xfrm>
            <a:custGeom>
              <a:avLst/>
              <a:gdLst/>
              <a:ahLst/>
              <a:cxnLst/>
              <a:rect l="l" t="t" r="r" b="b"/>
              <a:pathLst>
                <a:path w="4184015">
                  <a:moveTo>
                    <a:pt x="0" y="0"/>
                  </a:moveTo>
                  <a:lnTo>
                    <a:pt x="4183418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216823" y="6579946"/>
              <a:ext cx="4218940" cy="6350"/>
            </a:xfrm>
            <a:custGeom>
              <a:avLst/>
              <a:gdLst/>
              <a:ahLst/>
              <a:cxnLst/>
              <a:rect l="l" t="t" r="r" b="b"/>
              <a:pathLst>
                <a:path w="4218940" h="6350">
                  <a:moveTo>
                    <a:pt x="6350" y="3175"/>
                  </a:moveTo>
                  <a:lnTo>
                    <a:pt x="5410" y="927"/>
                  </a:lnTo>
                  <a:lnTo>
                    <a:pt x="3175" y="0"/>
                  </a:lnTo>
                  <a:lnTo>
                    <a:pt x="927" y="927"/>
                  </a:lnTo>
                  <a:lnTo>
                    <a:pt x="0" y="3175"/>
                  </a:lnTo>
                  <a:lnTo>
                    <a:pt x="927" y="5410"/>
                  </a:lnTo>
                  <a:lnTo>
                    <a:pt x="3175" y="6350"/>
                  </a:lnTo>
                  <a:lnTo>
                    <a:pt x="5410" y="5410"/>
                  </a:lnTo>
                  <a:lnTo>
                    <a:pt x="6350" y="3175"/>
                  </a:lnTo>
                  <a:close/>
                </a:path>
                <a:path w="4218940" h="6350">
                  <a:moveTo>
                    <a:pt x="4218356" y="3175"/>
                  </a:moveTo>
                  <a:lnTo>
                    <a:pt x="4217416" y="927"/>
                  </a:lnTo>
                  <a:lnTo>
                    <a:pt x="4215181" y="0"/>
                  </a:lnTo>
                  <a:lnTo>
                    <a:pt x="4212933" y="927"/>
                  </a:lnTo>
                  <a:lnTo>
                    <a:pt x="4212006" y="3175"/>
                  </a:lnTo>
                  <a:lnTo>
                    <a:pt x="4212933" y="5410"/>
                  </a:lnTo>
                  <a:lnTo>
                    <a:pt x="4215181" y="6350"/>
                  </a:lnTo>
                  <a:lnTo>
                    <a:pt x="4217416" y="5410"/>
                  </a:lnTo>
                  <a:lnTo>
                    <a:pt x="4218356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0063131" y="6932062"/>
              <a:ext cx="1999614" cy="0"/>
            </a:xfrm>
            <a:custGeom>
              <a:avLst/>
              <a:gdLst/>
              <a:ahLst/>
              <a:cxnLst/>
              <a:rect l="l" t="t" r="r" b="b"/>
              <a:pathLst>
                <a:path w="1999615">
                  <a:moveTo>
                    <a:pt x="0" y="0"/>
                  </a:moveTo>
                  <a:lnTo>
                    <a:pt x="1999297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0040823" y="6928891"/>
              <a:ext cx="2034539" cy="6350"/>
            </a:xfrm>
            <a:custGeom>
              <a:avLst/>
              <a:gdLst/>
              <a:ahLst/>
              <a:cxnLst/>
              <a:rect l="l" t="t" r="r" b="b"/>
              <a:pathLst>
                <a:path w="2034540" h="6350">
                  <a:moveTo>
                    <a:pt x="6350" y="3175"/>
                  </a:moveTo>
                  <a:lnTo>
                    <a:pt x="5410" y="927"/>
                  </a:lnTo>
                  <a:lnTo>
                    <a:pt x="3175" y="0"/>
                  </a:lnTo>
                  <a:lnTo>
                    <a:pt x="927" y="927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10" y="5422"/>
                  </a:lnTo>
                  <a:lnTo>
                    <a:pt x="6350" y="3175"/>
                  </a:lnTo>
                  <a:close/>
                </a:path>
                <a:path w="2034540" h="6350">
                  <a:moveTo>
                    <a:pt x="2034349" y="3175"/>
                  </a:moveTo>
                  <a:lnTo>
                    <a:pt x="2033409" y="927"/>
                  </a:lnTo>
                  <a:lnTo>
                    <a:pt x="2031174" y="0"/>
                  </a:lnTo>
                  <a:lnTo>
                    <a:pt x="2028926" y="927"/>
                  </a:lnTo>
                  <a:lnTo>
                    <a:pt x="2027999" y="3175"/>
                  </a:lnTo>
                  <a:lnTo>
                    <a:pt x="2028926" y="5422"/>
                  </a:lnTo>
                  <a:lnTo>
                    <a:pt x="2031174" y="6350"/>
                  </a:lnTo>
                  <a:lnTo>
                    <a:pt x="2033409" y="5422"/>
                  </a:lnTo>
                  <a:lnTo>
                    <a:pt x="2034349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sp>
        <p:nvSpPr>
          <p:cNvPr id="34" name="object 34"/>
          <p:cNvSpPr/>
          <p:nvPr/>
        </p:nvSpPr>
        <p:spPr>
          <a:xfrm>
            <a:off x="5387649" y="1753006"/>
            <a:ext cx="0" cy="5447030"/>
          </a:xfrm>
          <a:custGeom>
            <a:avLst/>
            <a:gdLst/>
            <a:ahLst/>
            <a:cxnLst/>
            <a:rect l="l" t="t" r="r" b="b"/>
            <a:pathLst>
              <a:path h="5447030">
                <a:moveTo>
                  <a:pt x="0" y="0"/>
                </a:moveTo>
                <a:lnTo>
                  <a:pt x="0" y="5447004"/>
                </a:lnTo>
              </a:path>
            </a:pathLst>
          </a:custGeom>
          <a:ln w="12700">
            <a:solidFill>
              <a:srgbClr val="F26A36"/>
            </a:solidFill>
          </a:ln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2888000" y="360009"/>
            <a:ext cx="1656080" cy="937894"/>
            <a:chOff x="12888000" y="360009"/>
            <a:chExt cx="1656080" cy="937894"/>
          </a:xfrm>
        </p:grpSpPr>
        <p:sp>
          <p:nvSpPr>
            <p:cNvPr id="36" name="object 36"/>
            <p:cNvSpPr/>
            <p:nvPr/>
          </p:nvSpPr>
          <p:spPr>
            <a:xfrm>
              <a:off x="12888000" y="360009"/>
              <a:ext cx="1656080" cy="937894"/>
            </a:xfrm>
            <a:custGeom>
              <a:avLst/>
              <a:gdLst/>
              <a:ahLst/>
              <a:cxnLst/>
              <a:rect l="l" t="t" r="r" b="b"/>
              <a:pathLst>
                <a:path w="1656080" h="937894">
                  <a:moveTo>
                    <a:pt x="1656038" y="0"/>
                  </a:moveTo>
                  <a:lnTo>
                    <a:pt x="86474" y="0"/>
                  </a:lnTo>
                  <a:lnTo>
                    <a:pt x="66948" y="43605"/>
                  </a:lnTo>
                  <a:lnTo>
                    <a:pt x="49731" y="88400"/>
                  </a:lnTo>
                  <a:lnTo>
                    <a:pt x="34913" y="134316"/>
                  </a:lnTo>
                  <a:lnTo>
                    <a:pt x="22586" y="181282"/>
                  </a:lnTo>
                  <a:lnTo>
                    <a:pt x="12841" y="229229"/>
                  </a:lnTo>
                  <a:lnTo>
                    <a:pt x="5767" y="278084"/>
                  </a:lnTo>
                  <a:lnTo>
                    <a:pt x="1457" y="327779"/>
                  </a:lnTo>
                  <a:lnTo>
                    <a:pt x="0" y="378244"/>
                  </a:lnTo>
                  <a:lnTo>
                    <a:pt x="0" y="557885"/>
                  </a:lnTo>
                  <a:lnTo>
                    <a:pt x="1468" y="608606"/>
                  </a:lnTo>
                  <a:lnTo>
                    <a:pt x="5815" y="658547"/>
                  </a:lnTo>
                  <a:lnTo>
                    <a:pt x="12948" y="707637"/>
                  </a:lnTo>
                  <a:lnTo>
                    <a:pt x="22777" y="755807"/>
                  </a:lnTo>
                  <a:lnTo>
                    <a:pt x="35211" y="802985"/>
                  </a:lnTo>
                  <a:lnTo>
                    <a:pt x="50159" y="849102"/>
                  </a:lnTo>
                  <a:lnTo>
                    <a:pt x="67531" y="894087"/>
                  </a:lnTo>
                  <a:lnTo>
                    <a:pt x="87236" y="937869"/>
                  </a:lnTo>
                  <a:lnTo>
                    <a:pt x="1656038" y="937869"/>
                  </a:lnTo>
                  <a:lnTo>
                    <a:pt x="1656038" y="0"/>
                  </a:lnTo>
                  <a:close/>
                </a:path>
              </a:pathLst>
            </a:custGeom>
            <a:solidFill>
              <a:srgbClr val="F26A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3442774" y="518957"/>
              <a:ext cx="737235" cy="651510"/>
            </a:xfrm>
            <a:custGeom>
              <a:avLst/>
              <a:gdLst/>
              <a:ahLst/>
              <a:cxnLst/>
              <a:rect l="l" t="t" r="r" b="b"/>
              <a:pathLst>
                <a:path w="737234" h="651510">
                  <a:moveTo>
                    <a:pt x="420052" y="258559"/>
                  </a:moveTo>
                  <a:lnTo>
                    <a:pt x="415993" y="278691"/>
                  </a:lnTo>
                  <a:lnTo>
                    <a:pt x="404922" y="295133"/>
                  </a:lnTo>
                  <a:lnTo>
                    <a:pt x="388500" y="306220"/>
                  </a:lnTo>
                  <a:lnTo>
                    <a:pt x="368388" y="310286"/>
                  </a:lnTo>
                  <a:lnTo>
                    <a:pt x="348284" y="306220"/>
                  </a:lnTo>
                  <a:lnTo>
                    <a:pt x="331866" y="295133"/>
                  </a:lnTo>
                  <a:lnTo>
                    <a:pt x="320797" y="278691"/>
                  </a:lnTo>
                  <a:lnTo>
                    <a:pt x="316738" y="258559"/>
                  </a:lnTo>
                  <a:lnTo>
                    <a:pt x="320797" y="238421"/>
                  </a:lnTo>
                  <a:lnTo>
                    <a:pt x="331866" y="221980"/>
                  </a:lnTo>
                  <a:lnTo>
                    <a:pt x="348284" y="210896"/>
                  </a:lnTo>
                  <a:lnTo>
                    <a:pt x="368388" y="206832"/>
                  </a:lnTo>
                  <a:lnTo>
                    <a:pt x="388500" y="210896"/>
                  </a:lnTo>
                  <a:lnTo>
                    <a:pt x="404922" y="221980"/>
                  </a:lnTo>
                  <a:lnTo>
                    <a:pt x="415993" y="238421"/>
                  </a:lnTo>
                  <a:lnTo>
                    <a:pt x="420052" y="258559"/>
                  </a:lnTo>
                  <a:close/>
                </a:path>
                <a:path w="737234" h="651510">
                  <a:moveTo>
                    <a:pt x="379958" y="331216"/>
                  </a:moveTo>
                  <a:lnTo>
                    <a:pt x="356831" y="331216"/>
                  </a:lnTo>
                  <a:lnTo>
                    <a:pt x="318478" y="338968"/>
                  </a:lnTo>
                  <a:lnTo>
                    <a:pt x="287161" y="360111"/>
                  </a:lnTo>
                  <a:lnTo>
                    <a:pt x="266047" y="391469"/>
                  </a:lnTo>
                  <a:lnTo>
                    <a:pt x="258305" y="429869"/>
                  </a:lnTo>
                  <a:lnTo>
                    <a:pt x="258305" y="438721"/>
                  </a:lnTo>
                  <a:lnTo>
                    <a:pt x="258305" y="442264"/>
                  </a:lnTo>
                  <a:lnTo>
                    <a:pt x="261175" y="445135"/>
                  </a:lnTo>
                  <a:lnTo>
                    <a:pt x="264706" y="445135"/>
                  </a:lnTo>
                  <a:lnTo>
                    <a:pt x="472071" y="445135"/>
                  </a:lnTo>
                  <a:lnTo>
                    <a:pt x="475615" y="445135"/>
                  </a:lnTo>
                  <a:lnTo>
                    <a:pt x="478485" y="442264"/>
                  </a:lnTo>
                  <a:lnTo>
                    <a:pt x="478485" y="438721"/>
                  </a:lnTo>
                  <a:lnTo>
                    <a:pt x="478485" y="429869"/>
                  </a:lnTo>
                  <a:lnTo>
                    <a:pt x="470743" y="391469"/>
                  </a:lnTo>
                  <a:lnTo>
                    <a:pt x="449629" y="360111"/>
                  </a:lnTo>
                  <a:lnTo>
                    <a:pt x="418311" y="338968"/>
                  </a:lnTo>
                  <a:lnTo>
                    <a:pt x="379958" y="331216"/>
                  </a:lnTo>
                  <a:close/>
                </a:path>
                <a:path w="737234" h="651510">
                  <a:moveTo>
                    <a:pt x="305320" y="443966"/>
                  </a:moveTo>
                  <a:lnTo>
                    <a:pt x="305320" y="399796"/>
                  </a:lnTo>
                </a:path>
                <a:path w="737234" h="651510">
                  <a:moveTo>
                    <a:pt x="431469" y="443966"/>
                  </a:moveTo>
                  <a:lnTo>
                    <a:pt x="431469" y="399796"/>
                  </a:lnTo>
                </a:path>
                <a:path w="737234" h="651510">
                  <a:moveTo>
                    <a:pt x="346913" y="306793"/>
                  </a:moveTo>
                  <a:lnTo>
                    <a:pt x="346913" y="331216"/>
                  </a:lnTo>
                </a:path>
                <a:path w="737234" h="651510">
                  <a:moveTo>
                    <a:pt x="389864" y="306793"/>
                  </a:moveTo>
                  <a:lnTo>
                    <a:pt x="389864" y="331216"/>
                  </a:lnTo>
                </a:path>
                <a:path w="737234" h="651510">
                  <a:moveTo>
                    <a:pt x="294233" y="228142"/>
                  </a:moveTo>
                  <a:lnTo>
                    <a:pt x="290479" y="246752"/>
                  </a:lnTo>
                  <a:lnTo>
                    <a:pt x="280244" y="261951"/>
                  </a:lnTo>
                  <a:lnTo>
                    <a:pt x="265065" y="272200"/>
                  </a:lnTo>
                  <a:lnTo>
                    <a:pt x="246481" y="275958"/>
                  </a:lnTo>
                  <a:lnTo>
                    <a:pt x="227890" y="272200"/>
                  </a:lnTo>
                  <a:lnTo>
                    <a:pt x="212707" y="261951"/>
                  </a:lnTo>
                  <a:lnTo>
                    <a:pt x="202470" y="246752"/>
                  </a:lnTo>
                  <a:lnTo>
                    <a:pt x="198716" y="228142"/>
                  </a:lnTo>
                  <a:lnTo>
                    <a:pt x="202470" y="209527"/>
                  </a:lnTo>
                  <a:lnTo>
                    <a:pt x="212707" y="194329"/>
                  </a:lnTo>
                  <a:lnTo>
                    <a:pt x="227890" y="184083"/>
                  </a:lnTo>
                  <a:lnTo>
                    <a:pt x="246481" y="180327"/>
                  </a:lnTo>
                  <a:lnTo>
                    <a:pt x="265065" y="184083"/>
                  </a:lnTo>
                  <a:lnTo>
                    <a:pt x="280244" y="194329"/>
                  </a:lnTo>
                  <a:lnTo>
                    <a:pt x="290479" y="209527"/>
                  </a:lnTo>
                  <a:lnTo>
                    <a:pt x="294233" y="228142"/>
                  </a:lnTo>
                  <a:close/>
                </a:path>
                <a:path w="737234" h="651510">
                  <a:moveTo>
                    <a:pt x="316865" y="321767"/>
                  </a:moveTo>
                  <a:lnTo>
                    <a:pt x="302601" y="310704"/>
                  </a:lnTo>
                  <a:lnTo>
                    <a:pt x="286427" y="302375"/>
                  </a:lnTo>
                  <a:lnTo>
                    <a:pt x="268689" y="297126"/>
                  </a:lnTo>
                  <a:lnTo>
                    <a:pt x="249732" y="295300"/>
                  </a:lnTo>
                  <a:lnTo>
                    <a:pt x="243230" y="295300"/>
                  </a:lnTo>
                  <a:lnTo>
                    <a:pt x="204882" y="303053"/>
                  </a:lnTo>
                  <a:lnTo>
                    <a:pt x="173564" y="324197"/>
                  </a:lnTo>
                  <a:lnTo>
                    <a:pt x="152447" y="355559"/>
                  </a:lnTo>
                  <a:lnTo>
                    <a:pt x="144703" y="393966"/>
                  </a:lnTo>
                  <a:lnTo>
                    <a:pt x="144703" y="394195"/>
                  </a:lnTo>
                  <a:lnTo>
                    <a:pt x="144703" y="397738"/>
                  </a:lnTo>
                  <a:lnTo>
                    <a:pt x="147574" y="400608"/>
                  </a:lnTo>
                  <a:lnTo>
                    <a:pt x="151117" y="400608"/>
                  </a:lnTo>
                  <a:lnTo>
                    <a:pt x="242773" y="400608"/>
                  </a:lnTo>
                </a:path>
                <a:path w="737234" h="651510">
                  <a:moveTo>
                    <a:pt x="188163" y="399542"/>
                  </a:moveTo>
                  <a:lnTo>
                    <a:pt x="188163" y="358711"/>
                  </a:lnTo>
                </a:path>
                <a:path w="737234" h="651510">
                  <a:moveTo>
                    <a:pt x="226618" y="272732"/>
                  </a:moveTo>
                  <a:lnTo>
                    <a:pt x="226618" y="295300"/>
                  </a:lnTo>
                </a:path>
                <a:path w="737234" h="651510">
                  <a:moveTo>
                    <a:pt x="266331" y="272732"/>
                  </a:moveTo>
                  <a:lnTo>
                    <a:pt x="266331" y="295300"/>
                  </a:lnTo>
                </a:path>
                <a:path w="737234" h="651510">
                  <a:moveTo>
                    <a:pt x="442556" y="228142"/>
                  </a:moveTo>
                  <a:lnTo>
                    <a:pt x="446308" y="246752"/>
                  </a:lnTo>
                  <a:lnTo>
                    <a:pt x="456541" y="261951"/>
                  </a:lnTo>
                  <a:lnTo>
                    <a:pt x="471719" y="272200"/>
                  </a:lnTo>
                  <a:lnTo>
                    <a:pt x="490308" y="275958"/>
                  </a:lnTo>
                  <a:lnTo>
                    <a:pt x="508898" y="272200"/>
                  </a:lnTo>
                  <a:lnTo>
                    <a:pt x="524076" y="261951"/>
                  </a:lnTo>
                  <a:lnTo>
                    <a:pt x="534309" y="246752"/>
                  </a:lnTo>
                  <a:lnTo>
                    <a:pt x="538060" y="228142"/>
                  </a:lnTo>
                  <a:lnTo>
                    <a:pt x="534309" y="209527"/>
                  </a:lnTo>
                  <a:lnTo>
                    <a:pt x="524076" y="194329"/>
                  </a:lnTo>
                  <a:lnTo>
                    <a:pt x="508898" y="184083"/>
                  </a:lnTo>
                  <a:lnTo>
                    <a:pt x="490308" y="180327"/>
                  </a:lnTo>
                  <a:lnTo>
                    <a:pt x="471719" y="184083"/>
                  </a:lnTo>
                  <a:lnTo>
                    <a:pt x="456541" y="194329"/>
                  </a:lnTo>
                  <a:lnTo>
                    <a:pt x="446308" y="209527"/>
                  </a:lnTo>
                  <a:lnTo>
                    <a:pt x="442556" y="228142"/>
                  </a:lnTo>
                  <a:close/>
                </a:path>
                <a:path w="737234" h="651510">
                  <a:moveTo>
                    <a:pt x="419912" y="321767"/>
                  </a:moveTo>
                  <a:lnTo>
                    <a:pt x="434181" y="310704"/>
                  </a:lnTo>
                  <a:lnTo>
                    <a:pt x="450356" y="302375"/>
                  </a:lnTo>
                  <a:lnTo>
                    <a:pt x="468095" y="297126"/>
                  </a:lnTo>
                  <a:lnTo>
                    <a:pt x="487057" y="295300"/>
                  </a:lnTo>
                  <a:lnTo>
                    <a:pt x="493547" y="295300"/>
                  </a:lnTo>
                  <a:lnTo>
                    <a:pt x="531900" y="303053"/>
                  </a:lnTo>
                  <a:lnTo>
                    <a:pt x="563218" y="324197"/>
                  </a:lnTo>
                  <a:lnTo>
                    <a:pt x="584331" y="355559"/>
                  </a:lnTo>
                  <a:lnTo>
                    <a:pt x="592074" y="393966"/>
                  </a:lnTo>
                  <a:lnTo>
                    <a:pt x="592074" y="394195"/>
                  </a:lnTo>
                  <a:lnTo>
                    <a:pt x="592074" y="397738"/>
                  </a:lnTo>
                  <a:lnTo>
                    <a:pt x="589203" y="400608"/>
                  </a:lnTo>
                  <a:lnTo>
                    <a:pt x="585673" y="400608"/>
                  </a:lnTo>
                  <a:lnTo>
                    <a:pt x="496620" y="400608"/>
                  </a:lnTo>
                </a:path>
                <a:path w="737234" h="651510">
                  <a:moveTo>
                    <a:pt x="548614" y="399542"/>
                  </a:moveTo>
                  <a:lnTo>
                    <a:pt x="548614" y="358711"/>
                  </a:lnTo>
                </a:path>
                <a:path w="737234" h="651510">
                  <a:moveTo>
                    <a:pt x="510159" y="272732"/>
                  </a:moveTo>
                  <a:lnTo>
                    <a:pt x="510159" y="295300"/>
                  </a:lnTo>
                </a:path>
                <a:path w="737234" h="651510">
                  <a:moveTo>
                    <a:pt x="470458" y="272732"/>
                  </a:moveTo>
                  <a:lnTo>
                    <a:pt x="470458" y="295300"/>
                  </a:lnTo>
                </a:path>
                <a:path w="737234" h="651510">
                  <a:moveTo>
                    <a:pt x="251523" y="44170"/>
                  </a:moveTo>
                  <a:lnTo>
                    <a:pt x="248057" y="61364"/>
                  </a:lnTo>
                  <a:lnTo>
                    <a:pt x="238604" y="75404"/>
                  </a:lnTo>
                  <a:lnTo>
                    <a:pt x="224584" y="84870"/>
                  </a:lnTo>
                  <a:lnTo>
                    <a:pt x="207416" y="88341"/>
                  </a:lnTo>
                  <a:lnTo>
                    <a:pt x="190246" y="84870"/>
                  </a:lnTo>
                  <a:lnTo>
                    <a:pt x="176222" y="75404"/>
                  </a:lnTo>
                  <a:lnTo>
                    <a:pt x="166764" y="61364"/>
                  </a:lnTo>
                  <a:lnTo>
                    <a:pt x="163296" y="44170"/>
                  </a:lnTo>
                  <a:lnTo>
                    <a:pt x="166764" y="26976"/>
                  </a:lnTo>
                  <a:lnTo>
                    <a:pt x="176222" y="12936"/>
                  </a:lnTo>
                  <a:lnTo>
                    <a:pt x="190246" y="3470"/>
                  </a:lnTo>
                  <a:lnTo>
                    <a:pt x="207416" y="0"/>
                  </a:lnTo>
                  <a:lnTo>
                    <a:pt x="224584" y="3470"/>
                  </a:lnTo>
                  <a:lnTo>
                    <a:pt x="238604" y="12936"/>
                  </a:lnTo>
                  <a:lnTo>
                    <a:pt x="248057" y="26976"/>
                  </a:lnTo>
                  <a:lnTo>
                    <a:pt x="251523" y="44170"/>
                  </a:lnTo>
                  <a:close/>
                </a:path>
                <a:path w="737234" h="651510">
                  <a:moveTo>
                    <a:pt x="575030" y="44170"/>
                  </a:moveTo>
                  <a:lnTo>
                    <a:pt x="571564" y="61364"/>
                  </a:lnTo>
                  <a:lnTo>
                    <a:pt x="562111" y="75404"/>
                  </a:lnTo>
                  <a:lnTo>
                    <a:pt x="548091" y="84870"/>
                  </a:lnTo>
                  <a:lnTo>
                    <a:pt x="530923" y="88341"/>
                  </a:lnTo>
                  <a:lnTo>
                    <a:pt x="513748" y="84870"/>
                  </a:lnTo>
                  <a:lnTo>
                    <a:pt x="499724" y="75404"/>
                  </a:lnTo>
                  <a:lnTo>
                    <a:pt x="490270" y="61364"/>
                  </a:lnTo>
                  <a:lnTo>
                    <a:pt x="486803" y="44170"/>
                  </a:lnTo>
                  <a:lnTo>
                    <a:pt x="490270" y="26976"/>
                  </a:lnTo>
                  <a:lnTo>
                    <a:pt x="499724" y="12936"/>
                  </a:lnTo>
                  <a:lnTo>
                    <a:pt x="513748" y="3470"/>
                  </a:lnTo>
                  <a:lnTo>
                    <a:pt x="530923" y="0"/>
                  </a:lnTo>
                  <a:lnTo>
                    <a:pt x="548091" y="3470"/>
                  </a:lnTo>
                  <a:lnTo>
                    <a:pt x="562111" y="12936"/>
                  </a:lnTo>
                  <a:lnTo>
                    <a:pt x="571564" y="26976"/>
                  </a:lnTo>
                  <a:lnTo>
                    <a:pt x="575030" y="44170"/>
                  </a:lnTo>
                  <a:close/>
                </a:path>
                <a:path w="737234" h="651510">
                  <a:moveTo>
                    <a:pt x="736777" y="325716"/>
                  </a:moveTo>
                  <a:lnTo>
                    <a:pt x="733311" y="342912"/>
                  </a:lnTo>
                  <a:lnTo>
                    <a:pt x="723858" y="356957"/>
                  </a:lnTo>
                  <a:lnTo>
                    <a:pt x="709838" y="366427"/>
                  </a:lnTo>
                  <a:lnTo>
                    <a:pt x="692670" y="369900"/>
                  </a:lnTo>
                  <a:lnTo>
                    <a:pt x="675495" y="366427"/>
                  </a:lnTo>
                  <a:lnTo>
                    <a:pt x="661471" y="356957"/>
                  </a:lnTo>
                  <a:lnTo>
                    <a:pt x="652017" y="342912"/>
                  </a:lnTo>
                  <a:lnTo>
                    <a:pt x="648550" y="325716"/>
                  </a:lnTo>
                  <a:lnTo>
                    <a:pt x="652017" y="308522"/>
                  </a:lnTo>
                  <a:lnTo>
                    <a:pt x="661471" y="294482"/>
                  </a:lnTo>
                  <a:lnTo>
                    <a:pt x="675495" y="285017"/>
                  </a:lnTo>
                  <a:lnTo>
                    <a:pt x="692670" y="281546"/>
                  </a:lnTo>
                  <a:lnTo>
                    <a:pt x="709838" y="285017"/>
                  </a:lnTo>
                  <a:lnTo>
                    <a:pt x="723858" y="294482"/>
                  </a:lnTo>
                  <a:lnTo>
                    <a:pt x="733311" y="308522"/>
                  </a:lnTo>
                  <a:lnTo>
                    <a:pt x="736777" y="325716"/>
                  </a:lnTo>
                  <a:close/>
                </a:path>
                <a:path w="737234" h="651510">
                  <a:moveTo>
                    <a:pt x="88226" y="325716"/>
                  </a:moveTo>
                  <a:lnTo>
                    <a:pt x="84760" y="342912"/>
                  </a:lnTo>
                  <a:lnTo>
                    <a:pt x="75307" y="356957"/>
                  </a:lnTo>
                  <a:lnTo>
                    <a:pt x="61287" y="366427"/>
                  </a:lnTo>
                  <a:lnTo>
                    <a:pt x="44119" y="369900"/>
                  </a:lnTo>
                  <a:lnTo>
                    <a:pt x="26944" y="366427"/>
                  </a:lnTo>
                  <a:lnTo>
                    <a:pt x="12920" y="356957"/>
                  </a:lnTo>
                  <a:lnTo>
                    <a:pt x="3466" y="342912"/>
                  </a:lnTo>
                  <a:lnTo>
                    <a:pt x="0" y="325716"/>
                  </a:lnTo>
                  <a:lnTo>
                    <a:pt x="3466" y="308522"/>
                  </a:lnTo>
                  <a:lnTo>
                    <a:pt x="12920" y="294482"/>
                  </a:lnTo>
                  <a:lnTo>
                    <a:pt x="26944" y="285017"/>
                  </a:lnTo>
                  <a:lnTo>
                    <a:pt x="44119" y="281546"/>
                  </a:lnTo>
                  <a:lnTo>
                    <a:pt x="61287" y="285017"/>
                  </a:lnTo>
                  <a:lnTo>
                    <a:pt x="75307" y="294482"/>
                  </a:lnTo>
                  <a:lnTo>
                    <a:pt x="84760" y="308522"/>
                  </a:lnTo>
                  <a:lnTo>
                    <a:pt x="88226" y="325716"/>
                  </a:lnTo>
                  <a:close/>
                </a:path>
                <a:path w="737234" h="651510">
                  <a:moveTo>
                    <a:pt x="251523" y="607275"/>
                  </a:moveTo>
                  <a:lnTo>
                    <a:pt x="248057" y="624469"/>
                  </a:lnTo>
                  <a:lnTo>
                    <a:pt x="238604" y="638509"/>
                  </a:lnTo>
                  <a:lnTo>
                    <a:pt x="224584" y="647975"/>
                  </a:lnTo>
                  <a:lnTo>
                    <a:pt x="207416" y="651446"/>
                  </a:lnTo>
                  <a:lnTo>
                    <a:pt x="190246" y="647975"/>
                  </a:lnTo>
                  <a:lnTo>
                    <a:pt x="176222" y="638509"/>
                  </a:lnTo>
                  <a:lnTo>
                    <a:pt x="166764" y="624469"/>
                  </a:lnTo>
                  <a:lnTo>
                    <a:pt x="163296" y="607275"/>
                  </a:lnTo>
                  <a:lnTo>
                    <a:pt x="166764" y="590081"/>
                  </a:lnTo>
                  <a:lnTo>
                    <a:pt x="176222" y="576041"/>
                  </a:lnTo>
                  <a:lnTo>
                    <a:pt x="190246" y="566576"/>
                  </a:lnTo>
                  <a:lnTo>
                    <a:pt x="207416" y="563105"/>
                  </a:lnTo>
                  <a:lnTo>
                    <a:pt x="224584" y="566576"/>
                  </a:lnTo>
                  <a:lnTo>
                    <a:pt x="238604" y="576041"/>
                  </a:lnTo>
                  <a:lnTo>
                    <a:pt x="248057" y="590081"/>
                  </a:lnTo>
                  <a:lnTo>
                    <a:pt x="251523" y="607275"/>
                  </a:lnTo>
                  <a:close/>
                </a:path>
                <a:path w="737234" h="651510">
                  <a:moveTo>
                    <a:pt x="575030" y="607275"/>
                  </a:moveTo>
                  <a:lnTo>
                    <a:pt x="571564" y="624469"/>
                  </a:lnTo>
                  <a:lnTo>
                    <a:pt x="562111" y="638509"/>
                  </a:lnTo>
                  <a:lnTo>
                    <a:pt x="548091" y="647975"/>
                  </a:lnTo>
                  <a:lnTo>
                    <a:pt x="530923" y="651446"/>
                  </a:lnTo>
                  <a:lnTo>
                    <a:pt x="513748" y="647975"/>
                  </a:lnTo>
                  <a:lnTo>
                    <a:pt x="499724" y="638509"/>
                  </a:lnTo>
                  <a:lnTo>
                    <a:pt x="490270" y="624469"/>
                  </a:lnTo>
                  <a:lnTo>
                    <a:pt x="486803" y="607275"/>
                  </a:lnTo>
                  <a:lnTo>
                    <a:pt x="490270" y="590081"/>
                  </a:lnTo>
                  <a:lnTo>
                    <a:pt x="499724" y="576041"/>
                  </a:lnTo>
                  <a:lnTo>
                    <a:pt x="513748" y="566576"/>
                  </a:lnTo>
                  <a:lnTo>
                    <a:pt x="530923" y="563105"/>
                  </a:lnTo>
                  <a:lnTo>
                    <a:pt x="548091" y="566576"/>
                  </a:lnTo>
                  <a:lnTo>
                    <a:pt x="562111" y="576041"/>
                  </a:lnTo>
                  <a:lnTo>
                    <a:pt x="571564" y="590081"/>
                  </a:lnTo>
                  <a:lnTo>
                    <a:pt x="575030" y="607275"/>
                  </a:lnTo>
                  <a:close/>
                </a:path>
                <a:path w="737234" h="651510">
                  <a:moveTo>
                    <a:pt x="251523" y="44170"/>
                  </a:moveTo>
                  <a:lnTo>
                    <a:pt x="486803" y="44170"/>
                  </a:lnTo>
                </a:path>
                <a:path w="737234" h="651510">
                  <a:moveTo>
                    <a:pt x="251523" y="606018"/>
                  </a:moveTo>
                  <a:lnTo>
                    <a:pt x="486803" y="606018"/>
                  </a:lnTo>
                </a:path>
                <a:path w="737234" h="651510">
                  <a:moveTo>
                    <a:pt x="184327" y="83997"/>
                  </a:moveTo>
                  <a:lnTo>
                    <a:pt x="69786" y="287032"/>
                  </a:lnTo>
                </a:path>
                <a:path w="737234" h="651510">
                  <a:moveTo>
                    <a:pt x="66700" y="366090"/>
                  </a:moveTo>
                  <a:lnTo>
                    <a:pt x="185102" y="567575"/>
                  </a:lnTo>
                </a:path>
                <a:path w="737234" h="651510">
                  <a:moveTo>
                    <a:pt x="555078" y="83997"/>
                  </a:moveTo>
                  <a:lnTo>
                    <a:pt x="669620" y="287032"/>
                  </a:lnTo>
                </a:path>
                <a:path w="737234" h="651510">
                  <a:moveTo>
                    <a:pt x="672719" y="366090"/>
                  </a:moveTo>
                  <a:lnTo>
                    <a:pt x="554304" y="56757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1482334" y="379374"/>
            <a:ext cx="255904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00" b="1" spc="-50" dirty="0">
                <a:solidFill>
                  <a:srgbClr val="F26A36"/>
                </a:solidFill>
                <a:latin typeface="Larken Bold"/>
                <a:cs typeface="Larken Bold"/>
              </a:rPr>
              <a:t>1</a:t>
            </a:r>
            <a:endParaRPr sz="5100">
              <a:latin typeface="Larken"/>
              <a:cs typeface="Larken"/>
            </a:endParaRPr>
          </a:p>
        </p:txBody>
      </p:sp>
      <p:pic>
        <p:nvPicPr>
          <p:cNvPr id="39" name="object 3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05" y="4672673"/>
            <a:ext cx="3296996" cy="2510332"/>
          </a:xfrm>
          <a:prstGeom prst="rect">
            <a:avLst/>
          </a:prstGeom>
        </p:spPr>
      </p:pic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xfrm>
            <a:off x="7184128" y="7636391"/>
            <a:ext cx="200025" cy="20774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>
                <a:latin typeface="Larken" pitchFamily="2" charset="77"/>
              </a:rPr>
              <a:t>5</a:t>
            </a:fld>
            <a:endParaRPr spc="-25" dirty="0">
              <a:latin typeface="Larken" pitchFamily="2" charset="77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0" dirty="0"/>
              <a:t>Saur_Sustainability</a:t>
            </a:r>
            <a:r>
              <a:rPr spc="-30" dirty="0"/>
              <a:t> </a:t>
            </a:r>
            <a:r>
              <a:rPr spc="-10" dirty="0"/>
              <a:t>Roadmap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CEFF095-C51C-6FDA-199B-1EE4D6F55903}"/>
              </a:ext>
            </a:extLst>
          </p:cNvPr>
          <p:cNvSpPr txBox="1"/>
          <p:nvPr/>
        </p:nvSpPr>
        <p:spPr>
          <a:xfrm>
            <a:off x="12298108" y="2201432"/>
            <a:ext cx="8136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2030 Target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0009"/>
            <a:ext cx="10330180" cy="937894"/>
          </a:xfrm>
          <a:custGeom>
            <a:avLst/>
            <a:gdLst/>
            <a:ahLst/>
            <a:cxnLst/>
            <a:rect l="l" t="t" r="r" b="b"/>
            <a:pathLst>
              <a:path w="10330180" h="937894">
                <a:moveTo>
                  <a:pt x="10243238" y="0"/>
                </a:moveTo>
                <a:lnTo>
                  <a:pt x="0" y="0"/>
                </a:lnTo>
                <a:lnTo>
                  <a:pt x="0" y="937869"/>
                </a:lnTo>
                <a:lnTo>
                  <a:pt x="10242476" y="937869"/>
                </a:lnTo>
                <a:lnTo>
                  <a:pt x="10262180" y="894087"/>
                </a:lnTo>
                <a:lnTo>
                  <a:pt x="10279552" y="849102"/>
                </a:lnTo>
                <a:lnTo>
                  <a:pt x="10294501" y="802985"/>
                </a:lnTo>
                <a:lnTo>
                  <a:pt x="10306935" y="755807"/>
                </a:lnTo>
                <a:lnTo>
                  <a:pt x="10316764" y="707637"/>
                </a:lnTo>
                <a:lnTo>
                  <a:pt x="10323897" y="658547"/>
                </a:lnTo>
                <a:lnTo>
                  <a:pt x="10328243" y="608606"/>
                </a:lnTo>
                <a:lnTo>
                  <a:pt x="10329712" y="557885"/>
                </a:lnTo>
                <a:lnTo>
                  <a:pt x="10329712" y="378244"/>
                </a:lnTo>
                <a:lnTo>
                  <a:pt x="10328255" y="327779"/>
                </a:lnTo>
                <a:lnTo>
                  <a:pt x="10323944" y="278084"/>
                </a:lnTo>
                <a:lnTo>
                  <a:pt x="10316871" y="229229"/>
                </a:lnTo>
                <a:lnTo>
                  <a:pt x="10307125" y="181282"/>
                </a:lnTo>
                <a:lnTo>
                  <a:pt x="10294798" y="134316"/>
                </a:lnTo>
                <a:lnTo>
                  <a:pt x="10279981" y="88400"/>
                </a:lnTo>
                <a:lnTo>
                  <a:pt x="10262764" y="43605"/>
                </a:lnTo>
                <a:lnTo>
                  <a:pt x="10243238" y="0"/>
                </a:lnTo>
                <a:close/>
              </a:path>
            </a:pathLst>
          </a:custGeom>
          <a:solidFill>
            <a:srgbClr val="F26A3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968000" y="1753001"/>
            <a:ext cx="6576059" cy="5502275"/>
            <a:chOff x="7968000" y="1753001"/>
            <a:chExt cx="6576059" cy="5502275"/>
          </a:xfrm>
        </p:grpSpPr>
        <p:pic>
          <p:nvPicPr>
            <p:cNvPr id="4" name="object 4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8000" y="1753001"/>
              <a:ext cx="6576001" cy="550201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739996" y="4068013"/>
              <a:ext cx="2150110" cy="2066925"/>
            </a:xfrm>
            <a:custGeom>
              <a:avLst/>
              <a:gdLst/>
              <a:ahLst/>
              <a:cxnLst/>
              <a:rect l="l" t="t" r="r" b="b"/>
              <a:pathLst>
                <a:path w="2150109" h="2066925">
                  <a:moveTo>
                    <a:pt x="290029" y="0"/>
                  </a:moveTo>
                  <a:lnTo>
                    <a:pt x="258965" y="35699"/>
                  </a:lnTo>
                  <a:lnTo>
                    <a:pt x="229425" y="72694"/>
                  </a:lnTo>
                  <a:lnTo>
                    <a:pt x="201434" y="110959"/>
                  </a:lnTo>
                  <a:lnTo>
                    <a:pt x="175044" y="150418"/>
                  </a:lnTo>
                  <a:lnTo>
                    <a:pt x="150304" y="191046"/>
                  </a:lnTo>
                  <a:lnTo>
                    <a:pt x="127279" y="232778"/>
                  </a:lnTo>
                  <a:lnTo>
                    <a:pt x="105994" y="275577"/>
                  </a:lnTo>
                  <a:lnTo>
                    <a:pt x="86499" y="319392"/>
                  </a:lnTo>
                  <a:lnTo>
                    <a:pt x="68859" y="364172"/>
                  </a:lnTo>
                  <a:lnTo>
                    <a:pt x="53124" y="409867"/>
                  </a:lnTo>
                  <a:lnTo>
                    <a:pt x="39319" y="456438"/>
                  </a:lnTo>
                  <a:lnTo>
                    <a:pt x="27508" y="503821"/>
                  </a:lnTo>
                  <a:lnTo>
                    <a:pt x="17729" y="551980"/>
                  </a:lnTo>
                  <a:lnTo>
                    <a:pt x="10045" y="600875"/>
                  </a:lnTo>
                  <a:lnTo>
                    <a:pt x="4495" y="650430"/>
                  </a:lnTo>
                  <a:lnTo>
                    <a:pt x="1130" y="700620"/>
                  </a:lnTo>
                  <a:lnTo>
                    <a:pt x="0" y="751395"/>
                  </a:lnTo>
                  <a:lnTo>
                    <a:pt x="0" y="1315021"/>
                  </a:lnTo>
                  <a:lnTo>
                    <a:pt x="1130" y="1365796"/>
                  </a:lnTo>
                  <a:lnTo>
                    <a:pt x="4495" y="1415986"/>
                  </a:lnTo>
                  <a:lnTo>
                    <a:pt x="10045" y="1465554"/>
                  </a:lnTo>
                  <a:lnTo>
                    <a:pt x="17729" y="1514436"/>
                  </a:lnTo>
                  <a:lnTo>
                    <a:pt x="27508" y="1562608"/>
                  </a:lnTo>
                  <a:lnTo>
                    <a:pt x="39319" y="1609991"/>
                  </a:lnTo>
                  <a:lnTo>
                    <a:pt x="53124" y="1656562"/>
                  </a:lnTo>
                  <a:lnTo>
                    <a:pt x="68859" y="1702257"/>
                  </a:lnTo>
                  <a:lnTo>
                    <a:pt x="86499" y="1747037"/>
                  </a:lnTo>
                  <a:lnTo>
                    <a:pt x="105994" y="1790852"/>
                  </a:lnTo>
                  <a:lnTo>
                    <a:pt x="127279" y="1833651"/>
                  </a:lnTo>
                  <a:lnTo>
                    <a:pt x="150304" y="1875396"/>
                  </a:lnTo>
                  <a:lnTo>
                    <a:pt x="175044" y="1916023"/>
                  </a:lnTo>
                  <a:lnTo>
                    <a:pt x="201434" y="1955495"/>
                  </a:lnTo>
                  <a:lnTo>
                    <a:pt x="229425" y="1993760"/>
                  </a:lnTo>
                  <a:lnTo>
                    <a:pt x="258965" y="2030768"/>
                  </a:lnTo>
                  <a:lnTo>
                    <a:pt x="290029" y="2066467"/>
                  </a:lnTo>
                  <a:lnTo>
                    <a:pt x="273786" y="2019261"/>
                  </a:lnTo>
                  <a:lnTo>
                    <a:pt x="258584" y="1971573"/>
                  </a:lnTo>
                  <a:lnTo>
                    <a:pt x="244411" y="1923440"/>
                  </a:lnTo>
                  <a:lnTo>
                    <a:pt x="231305" y="1874862"/>
                  </a:lnTo>
                  <a:lnTo>
                    <a:pt x="219278" y="1825853"/>
                  </a:lnTo>
                  <a:lnTo>
                    <a:pt x="208318" y="1776425"/>
                  </a:lnTo>
                  <a:lnTo>
                    <a:pt x="198462" y="1726603"/>
                  </a:lnTo>
                  <a:lnTo>
                    <a:pt x="189712" y="1676374"/>
                  </a:lnTo>
                  <a:lnTo>
                    <a:pt x="182092" y="1625777"/>
                  </a:lnTo>
                  <a:lnTo>
                    <a:pt x="175602" y="1574825"/>
                  </a:lnTo>
                  <a:lnTo>
                    <a:pt x="170268" y="1523517"/>
                  </a:lnTo>
                  <a:lnTo>
                    <a:pt x="166090" y="1471866"/>
                  </a:lnTo>
                  <a:lnTo>
                    <a:pt x="163093" y="1419885"/>
                  </a:lnTo>
                  <a:lnTo>
                    <a:pt x="161290" y="1367599"/>
                  </a:lnTo>
                  <a:lnTo>
                    <a:pt x="160680" y="1315021"/>
                  </a:lnTo>
                  <a:lnTo>
                    <a:pt x="160680" y="751395"/>
                  </a:lnTo>
                  <a:lnTo>
                    <a:pt x="161290" y="698817"/>
                  </a:lnTo>
                  <a:lnTo>
                    <a:pt x="163093" y="646544"/>
                  </a:lnTo>
                  <a:lnTo>
                    <a:pt x="166090" y="594575"/>
                  </a:lnTo>
                  <a:lnTo>
                    <a:pt x="170268" y="542925"/>
                  </a:lnTo>
                  <a:lnTo>
                    <a:pt x="175602" y="491617"/>
                  </a:lnTo>
                  <a:lnTo>
                    <a:pt x="182092" y="440664"/>
                  </a:lnTo>
                  <a:lnTo>
                    <a:pt x="189712" y="390067"/>
                  </a:lnTo>
                  <a:lnTo>
                    <a:pt x="198462" y="339839"/>
                  </a:lnTo>
                  <a:lnTo>
                    <a:pt x="208318" y="290017"/>
                  </a:lnTo>
                  <a:lnTo>
                    <a:pt x="219278" y="240588"/>
                  </a:lnTo>
                  <a:lnTo>
                    <a:pt x="231305" y="191579"/>
                  </a:lnTo>
                  <a:lnTo>
                    <a:pt x="244411" y="143002"/>
                  </a:lnTo>
                  <a:lnTo>
                    <a:pt x="258584" y="94881"/>
                  </a:lnTo>
                  <a:lnTo>
                    <a:pt x="273786" y="47205"/>
                  </a:lnTo>
                  <a:lnTo>
                    <a:pt x="290029" y="0"/>
                  </a:lnTo>
                  <a:close/>
                </a:path>
                <a:path w="2150109" h="2066925">
                  <a:moveTo>
                    <a:pt x="2150033" y="751395"/>
                  </a:moveTo>
                  <a:lnTo>
                    <a:pt x="2148903" y="700620"/>
                  </a:lnTo>
                  <a:lnTo>
                    <a:pt x="2145538" y="650430"/>
                  </a:lnTo>
                  <a:lnTo>
                    <a:pt x="2139988" y="600875"/>
                  </a:lnTo>
                  <a:lnTo>
                    <a:pt x="2132304" y="551980"/>
                  </a:lnTo>
                  <a:lnTo>
                    <a:pt x="2122525" y="503821"/>
                  </a:lnTo>
                  <a:lnTo>
                    <a:pt x="2110714" y="456438"/>
                  </a:lnTo>
                  <a:lnTo>
                    <a:pt x="2096909" y="409867"/>
                  </a:lnTo>
                  <a:lnTo>
                    <a:pt x="2081161" y="364172"/>
                  </a:lnTo>
                  <a:lnTo>
                    <a:pt x="2063521" y="319392"/>
                  </a:lnTo>
                  <a:lnTo>
                    <a:pt x="2044039" y="275577"/>
                  </a:lnTo>
                  <a:lnTo>
                    <a:pt x="2022754" y="232778"/>
                  </a:lnTo>
                  <a:lnTo>
                    <a:pt x="1999716" y="191046"/>
                  </a:lnTo>
                  <a:lnTo>
                    <a:pt x="1974989" y="150418"/>
                  </a:lnTo>
                  <a:lnTo>
                    <a:pt x="1948599" y="110959"/>
                  </a:lnTo>
                  <a:lnTo>
                    <a:pt x="1920608" y="72694"/>
                  </a:lnTo>
                  <a:lnTo>
                    <a:pt x="1891055" y="35699"/>
                  </a:lnTo>
                  <a:lnTo>
                    <a:pt x="1860003" y="0"/>
                  </a:lnTo>
                  <a:lnTo>
                    <a:pt x="1876234" y="47205"/>
                  </a:lnTo>
                  <a:lnTo>
                    <a:pt x="1891449" y="94881"/>
                  </a:lnTo>
                  <a:lnTo>
                    <a:pt x="1905609" y="143002"/>
                  </a:lnTo>
                  <a:lnTo>
                    <a:pt x="1918716" y="191579"/>
                  </a:lnTo>
                  <a:lnTo>
                    <a:pt x="1930755" y="240588"/>
                  </a:lnTo>
                  <a:lnTo>
                    <a:pt x="1941715" y="290017"/>
                  </a:lnTo>
                  <a:lnTo>
                    <a:pt x="1951570" y="339839"/>
                  </a:lnTo>
                  <a:lnTo>
                    <a:pt x="1960308" y="390067"/>
                  </a:lnTo>
                  <a:lnTo>
                    <a:pt x="1967941" y="440664"/>
                  </a:lnTo>
                  <a:lnTo>
                    <a:pt x="1974430" y="491617"/>
                  </a:lnTo>
                  <a:lnTo>
                    <a:pt x="1979764" y="542925"/>
                  </a:lnTo>
                  <a:lnTo>
                    <a:pt x="1983943" y="594575"/>
                  </a:lnTo>
                  <a:lnTo>
                    <a:pt x="1986940" y="646544"/>
                  </a:lnTo>
                  <a:lnTo>
                    <a:pt x="1988743" y="698817"/>
                  </a:lnTo>
                  <a:lnTo>
                    <a:pt x="1989353" y="751395"/>
                  </a:lnTo>
                  <a:lnTo>
                    <a:pt x="1989353" y="1315021"/>
                  </a:lnTo>
                  <a:lnTo>
                    <a:pt x="1988743" y="1367599"/>
                  </a:lnTo>
                  <a:lnTo>
                    <a:pt x="1986940" y="1419885"/>
                  </a:lnTo>
                  <a:lnTo>
                    <a:pt x="1983943" y="1471866"/>
                  </a:lnTo>
                  <a:lnTo>
                    <a:pt x="1979764" y="1523517"/>
                  </a:lnTo>
                  <a:lnTo>
                    <a:pt x="1974430" y="1574825"/>
                  </a:lnTo>
                  <a:lnTo>
                    <a:pt x="1967941" y="1625777"/>
                  </a:lnTo>
                  <a:lnTo>
                    <a:pt x="1960308" y="1676374"/>
                  </a:lnTo>
                  <a:lnTo>
                    <a:pt x="1951570" y="1726603"/>
                  </a:lnTo>
                  <a:lnTo>
                    <a:pt x="1941715" y="1776425"/>
                  </a:lnTo>
                  <a:lnTo>
                    <a:pt x="1930755" y="1825853"/>
                  </a:lnTo>
                  <a:lnTo>
                    <a:pt x="1918716" y="1874862"/>
                  </a:lnTo>
                  <a:lnTo>
                    <a:pt x="1905609" y="1923440"/>
                  </a:lnTo>
                  <a:lnTo>
                    <a:pt x="1891449" y="1971573"/>
                  </a:lnTo>
                  <a:lnTo>
                    <a:pt x="1876234" y="2019261"/>
                  </a:lnTo>
                  <a:lnTo>
                    <a:pt x="1860003" y="2066467"/>
                  </a:lnTo>
                  <a:lnTo>
                    <a:pt x="1891055" y="2030768"/>
                  </a:lnTo>
                  <a:lnTo>
                    <a:pt x="1920608" y="1993760"/>
                  </a:lnTo>
                  <a:lnTo>
                    <a:pt x="1948599" y="1955495"/>
                  </a:lnTo>
                  <a:lnTo>
                    <a:pt x="1974989" y="1916023"/>
                  </a:lnTo>
                  <a:lnTo>
                    <a:pt x="1999716" y="1875396"/>
                  </a:lnTo>
                  <a:lnTo>
                    <a:pt x="2022754" y="1833651"/>
                  </a:lnTo>
                  <a:lnTo>
                    <a:pt x="2044039" y="1790852"/>
                  </a:lnTo>
                  <a:lnTo>
                    <a:pt x="2063521" y="1747037"/>
                  </a:lnTo>
                  <a:lnTo>
                    <a:pt x="2081161" y="1702257"/>
                  </a:lnTo>
                  <a:lnTo>
                    <a:pt x="2096909" y="1656562"/>
                  </a:lnTo>
                  <a:lnTo>
                    <a:pt x="2110714" y="1609991"/>
                  </a:lnTo>
                  <a:lnTo>
                    <a:pt x="2122525" y="1562608"/>
                  </a:lnTo>
                  <a:lnTo>
                    <a:pt x="2132304" y="1514436"/>
                  </a:lnTo>
                  <a:lnTo>
                    <a:pt x="2139988" y="1465554"/>
                  </a:lnTo>
                  <a:lnTo>
                    <a:pt x="2145538" y="1415986"/>
                  </a:lnTo>
                  <a:lnTo>
                    <a:pt x="2148903" y="1365796"/>
                  </a:lnTo>
                  <a:lnTo>
                    <a:pt x="2150033" y="1315021"/>
                  </a:lnTo>
                  <a:lnTo>
                    <a:pt x="2150033" y="751395"/>
                  </a:lnTo>
                  <a:close/>
                </a:path>
              </a:pathLst>
            </a:custGeom>
            <a:solidFill>
              <a:srgbClr val="F26A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667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Putting</a:t>
            </a:r>
            <a:r>
              <a:rPr spc="-55" dirty="0"/>
              <a:t> </a:t>
            </a:r>
            <a:r>
              <a:rPr dirty="0"/>
              <a:t>our</a:t>
            </a:r>
            <a:r>
              <a:rPr spc="-50" dirty="0"/>
              <a:t> </a:t>
            </a:r>
            <a:r>
              <a:rPr spc="-20" dirty="0"/>
              <a:t>employees</a:t>
            </a:r>
            <a:r>
              <a:rPr spc="-55" dirty="0"/>
              <a:t> </a:t>
            </a:r>
            <a:r>
              <a:rPr dirty="0"/>
              <a:t>and</a:t>
            </a:r>
            <a:r>
              <a:rPr spc="-50" dirty="0"/>
              <a:t> </a:t>
            </a:r>
            <a:r>
              <a:rPr dirty="0"/>
              <a:t>clients</a:t>
            </a:r>
            <a:r>
              <a:rPr spc="-50" dirty="0"/>
              <a:t> </a:t>
            </a:r>
            <a:r>
              <a:rPr dirty="0"/>
              <a:t>at</a:t>
            </a:r>
            <a:r>
              <a:rPr spc="-55" dirty="0"/>
              <a:t> </a:t>
            </a:r>
            <a:r>
              <a:rPr dirty="0"/>
              <a:t>the</a:t>
            </a:r>
            <a:r>
              <a:rPr spc="-50" dirty="0"/>
              <a:t> </a:t>
            </a:r>
            <a:r>
              <a:rPr dirty="0"/>
              <a:t>heart</a:t>
            </a:r>
            <a:r>
              <a:rPr spc="-50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spc="-10" dirty="0"/>
              <a:t>change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482334" y="379374"/>
            <a:ext cx="255904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00" b="1" spc="-50" dirty="0">
                <a:solidFill>
                  <a:srgbClr val="F26A36"/>
                </a:solidFill>
                <a:latin typeface="Larken Bold"/>
                <a:cs typeface="Larken Bold"/>
              </a:rPr>
              <a:t>1</a:t>
            </a:r>
            <a:endParaRPr sz="5100">
              <a:latin typeface="Larken"/>
              <a:cs typeface="Larke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299" y="1671099"/>
            <a:ext cx="6414039" cy="189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9275">
              <a:lnSpc>
                <a:spcPct val="111100"/>
              </a:lnSpc>
              <a:spcBef>
                <a:spcPts val="100"/>
              </a:spcBef>
            </a:pPr>
            <a:r>
              <a:rPr sz="12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It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is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by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intensifying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territorial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roots,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developing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local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partnerships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privileged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opportunities</a:t>
            </a:r>
            <a:r>
              <a:rPr sz="1200" spc="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for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dialogue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0" dirty="0">
                <a:solidFill>
                  <a:srgbClr val="00395D"/>
                </a:solidFill>
                <a:latin typeface="Larken" pitchFamily="2" charset="77"/>
                <a:cs typeface="Arial"/>
              </a:rPr>
              <a:t>with</a:t>
            </a:r>
            <a:r>
              <a:rPr sz="1200" spc="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local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authorities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and,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through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them,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0" dirty="0">
                <a:solidFill>
                  <a:srgbClr val="00395D"/>
                </a:solidFill>
                <a:latin typeface="Larken" pitchFamily="2" charset="77"/>
                <a:cs typeface="Arial"/>
              </a:rPr>
              <a:t>with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end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users,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by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proving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in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design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adaptive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solutions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industrial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clients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that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we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will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co-construct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solutions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tomorrow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define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new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economic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models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water.</a:t>
            </a:r>
            <a:endParaRPr sz="1200" dirty="0">
              <a:latin typeface="Larken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Through</a:t>
            </a:r>
            <a:r>
              <a:rPr sz="12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a</a:t>
            </a:r>
            <a:r>
              <a:rPr sz="12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Serious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Game</a:t>
            </a:r>
            <a:r>
              <a:rPr sz="12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(in</a:t>
            </a:r>
            <a:r>
              <a:rPr sz="12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format</a:t>
            </a:r>
            <a:r>
              <a:rPr sz="12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a</a:t>
            </a:r>
            <a:r>
              <a:rPr sz="12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card</a:t>
            </a:r>
            <a:r>
              <a:rPr sz="12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game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in</a:t>
            </a:r>
            <a:r>
              <a:rPr sz="12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a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digital</a:t>
            </a:r>
            <a:r>
              <a:rPr sz="1200" spc="-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version),</a:t>
            </a:r>
            <a:endParaRPr sz="1200" dirty="0">
              <a:latin typeface="Larken" pitchFamily="2" charset="77"/>
              <a:cs typeface="Arial"/>
            </a:endParaRPr>
          </a:p>
          <a:p>
            <a:pPr marL="12700" marR="475615">
              <a:lnSpc>
                <a:spcPct val="111100"/>
              </a:lnSpc>
            </a:pP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Saur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aims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develop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employees'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customer-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centricity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awareness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impact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we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all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have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in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missions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on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customer</a:t>
            </a:r>
            <a:r>
              <a:rPr sz="1200" spc="-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satisfaction,</a:t>
            </a:r>
            <a:endParaRPr sz="1200" dirty="0">
              <a:latin typeface="Larken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so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that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we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can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give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very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best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in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this</a:t>
            </a:r>
            <a:r>
              <a:rPr sz="1200" spc="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area.</a:t>
            </a:r>
            <a:endParaRPr sz="1200" dirty="0">
              <a:latin typeface="Larken" pitchFamily="2" charset="77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2005" y="3941813"/>
            <a:ext cx="6984365" cy="1271270"/>
          </a:xfrm>
          <a:custGeom>
            <a:avLst/>
            <a:gdLst/>
            <a:ahLst/>
            <a:cxnLst/>
            <a:rect l="l" t="t" r="r" b="b"/>
            <a:pathLst>
              <a:path w="6984365" h="1271270">
                <a:moveTo>
                  <a:pt x="6983996" y="0"/>
                </a:moveTo>
                <a:lnTo>
                  <a:pt x="0" y="0"/>
                </a:lnTo>
                <a:lnTo>
                  <a:pt x="0" y="1270800"/>
                </a:lnTo>
                <a:lnTo>
                  <a:pt x="6983996" y="1270800"/>
                </a:lnTo>
                <a:lnTo>
                  <a:pt x="6983996" y="0"/>
                </a:lnTo>
                <a:close/>
              </a:path>
            </a:pathLst>
          </a:custGeom>
          <a:solidFill>
            <a:srgbClr val="E6E9EF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6999" y="4064972"/>
            <a:ext cx="4311650" cy="91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1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Building</a:t>
            </a:r>
            <a:r>
              <a:rPr sz="1400" b="1" spc="-6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9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lasting</a:t>
            </a:r>
            <a:r>
              <a:rPr sz="1400" b="1" spc="-7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partnerships</a:t>
            </a:r>
            <a:r>
              <a:rPr sz="1400" b="1" spc="-6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7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with</a:t>
            </a:r>
            <a:r>
              <a:rPr sz="1400" b="1" spc="-6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our</a:t>
            </a:r>
            <a:r>
              <a:rPr sz="1400" b="1" spc="-6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clients</a:t>
            </a:r>
            <a:r>
              <a:rPr sz="1400" b="1" spc="-6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4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and</a:t>
            </a:r>
            <a:r>
              <a:rPr sz="1400" b="1" spc="-6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4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end</a:t>
            </a:r>
            <a:r>
              <a:rPr sz="1400" b="1" spc="-65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users</a:t>
            </a:r>
            <a:endParaRPr sz="14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sz="14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Customer</a:t>
            </a:r>
            <a:r>
              <a:rPr sz="1200" spc="9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centricity</a:t>
            </a:r>
            <a:r>
              <a:rPr sz="1200" spc="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Auto</a:t>
            </a:r>
            <a:r>
              <a:rPr sz="1200" spc="9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Assessement</a:t>
            </a:r>
            <a:endParaRPr sz="12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(sales,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support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70" dirty="0">
                <a:solidFill>
                  <a:srgbClr val="61829F"/>
                </a:solidFill>
                <a:latin typeface="Larken" pitchFamily="2" charset="77"/>
                <a:cs typeface="Arial"/>
              </a:rPr>
              <a:t>&amp;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operational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staff)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through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the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Client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fresko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21581" y="4479106"/>
            <a:ext cx="1062571" cy="4796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2030</a:t>
            </a:r>
            <a:r>
              <a:rPr sz="1000" b="1" spc="-65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 </a:t>
            </a:r>
            <a:r>
              <a:rPr sz="1000" b="1" spc="-8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Target</a:t>
            </a:r>
            <a:endParaRPr sz="1000" dirty="0">
              <a:latin typeface="Larken" pitchFamily="2" charset="77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005"/>
              </a:spcBef>
            </a:pPr>
            <a:r>
              <a:rPr sz="1200" b="1" spc="-2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200" b="1" spc="-2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 </a:t>
            </a:r>
            <a:r>
              <a:rPr sz="1200" b="1" spc="-20" dirty="0">
                <a:solidFill>
                  <a:srgbClr val="F26A36"/>
                </a:solidFill>
                <a:latin typeface="Larken Bold" pitchFamily="2" charset="77"/>
                <a:cs typeface="Arial"/>
              </a:rPr>
              <a:t>%</a:t>
            </a:r>
            <a:endParaRPr sz="1200" dirty="0">
              <a:latin typeface="Larken" pitchFamily="2" charset="77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184000" y="4906109"/>
            <a:ext cx="1236345" cy="6350"/>
            <a:chOff x="5184000" y="4906109"/>
            <a:chExt cx="1236345" cy="6350"/>
          </a:xfrm>
        </p:grpSpPr>
        <p:sp>
          <p:nvSpPr>
            <p:cNvPr id="13" name="object 13"/>
            <p:cNvSpPr/>
            <p:nvPr/>
          </p:nvSpPr>
          <p:spPr>
            <a:xfrm>
              <a:off x="5206093" y="4909284"/>
              <a:ext cx="1201420" cy="0"/>
            </a:xfrm>
            <a:custGeom>
              <a:avLst/>
              <a:gdLst/>
              <a:ahLst/>
              <a:cxnLst/>
              <a:rect l="l" t="t" r="r" b="b"/>
              <a:pathLst>
                <a:path w="1201420">
                  <a:moveTo>
                    <a:pt x="0" y="0"/>
                  </a:moveTo>
                  <a:lnTo>
                    <a:pt x="1201267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184000" y="4906111"/>
              <a:ext cx="1236345" cy="6350"/>
            </a:xfrm>
            <a:custGeom>
              <a:avLst/>
              <a:gdLst/>
              <a:ahLst/>
              <a:cxnLst/>
              <a:rect l="l" t="t" r="r" b="b"/>
              <a:pathLst>
                <a:path w="1236345" h="6350">
                  <a:moveTo>
                    <a:pt x="6350" y="3175"/>
                  </a:moveTo>
                  <a:lnTo>
                    <a:pt x="5410" y="939"/>
                  </a:lnTo>
                  <a:lnTo>
                    <a:pt x="3175" y="0"/>
                  </a:lnTo>
                  <a:lnTo>
                    <a:pt x="927" y="939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10" y="5422"/>
                  </a:lnTo>
                  <a:lnTo>
                    <a:pt x="6350" y="3175"/>
                  </a:lnTo>
                  <a:close/>
                </a:path>
                <a:path w="1236345" h="6350">
                  <a:moveTo>
                    <a:pt x="1236002" y="3175"/>
                  </a:moveTo>
                  <a:lnTo>
                    <a:pt x="1235062" y="939"/>
                  </a:lnTo>
                  <a:lnTo>
                    <a:pt x="1232827" y="0"/>
                  </a:lnTo>
                  <a:lnTo>
                    <a:pt x="1230579" y="939"/>
                  </a:lnTo>
                  <a:lnTo>
                    <a:pt x="1229652" y="3175"/>
                  </a:lnTo>
                  <a:lnTo>
                    <a:pt x="1230579" y="5422"/>
                  </a:lnTo>
                  <a:lnTo>
                    <a:pt x="1232827" y="6350"/>
                  </a:lnTo>
                  <a:lnTo>
                    <a:pt x="1235062" y="5422"/>
                  </a:lnTo>
                  <a:lnTo>
                    <a:pt x="1236002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sp>
        <p:nvSpPr>
          <p:cNvPr id="15" name="object 15"/>
          <p:cNvSpPr/>
          <p:nvPr/>
        </p:nvSpPr>
        <p:spPr>
          <a:xfrm>
            <a:off x="479651" y="1753006"/>
            <a:ext cx="0" cy="3467100"/>
          </a:xfrm>
          <a:custGeom>
            <a:avLst/>
            <a:gdLst/>
            <a:ahLst/>
            <a:cxnLst/>
            <a:rect l="l" t="t" r="r" b="b"/>
            <a:pathLst>
              <a:path h="3467100">
                <a:moveTo>
                  <a:pt x="0" y="0"/>
                </a:moveTo>
                <a:lnTo>
                  <a:pt x="0" y="3466998"/>
                </a:lnTo>
              </a:path>
            </a:pathLst>
          </a:custGeom>
          <a:ln w="12700">
            <a:solidFill>
              <a:srgbClr val="F26A36"/>
            </a:solidFill>
          </a:ln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2888000" y="360009"/>
            <a:ext cx="1656080" cy="937894"/>
            <a:chOff x="12888000" y="360009"/>
            <a:chExt cx="1656080" cy="937894"/>
          </a:xfrm>
        </p:grpSpPr>
        <p:sp>
          <p:nvSpPr>
            <p:cNvPr id="17" name="object 17"/>
            <p:cNvSpPr/>
            <p:nvPr/>
          </p:nvSpPr>
          <p:spPr>
            <a:xfrm>
              <a:off x="12888000" y="360009"/>
              <a:ext cx="1656080" cy="937894"/>
            </a:xfrm>
            <a:custGeom>
              <a:avLst/>
              <a:gdLst/>
              <a:ahLst/>
              <a:cxnLst/>
              <a:rect l="l" t="t" r="r" b="b"/>
              <a:pathLst>
                <a:path w="1656080" h="937894">
                  <a:moveTo>
                    <a:pt x="1656038" y="0"/>
                  </a:moveTo>
                  <a:lnTo>
                    <a:pt x="86474" y="0"/>
                  </a:lnTo>
                  <a:lnTo>
                    <a:pt x="66948" y="43605"/>
                  </a:lnTo>
                  <a:lnTo>
                    <a:pt x="49731" y="88400"/>
                  </a:lnTo>
                  <a:lnTo>
                    <a:pt x="34913" y="134316"/>
                  </a:lnTo>
                  <a:lnTo>
                    <a:pt x="22586" y="181282"/>
                  </a:lnTo>
                  <a:lnTo>
                    <a:pt x="12841" y="229229"/>
                  </a:lnTo>
                  <a:lnTo>
                    <a:pt x="5767" y="278084"/>
                  </a:lnTo>
                  <a:lnTo>
                    <a:pt x="1457" y="327779"/>
                  </a:lnTo>
                  <a:lnTo>
                    <a:pt x="0" y="378244"/>
                  </a:lnTo>
                  <a:lnTo>
                    <a:pt x="0" y="557885"/>
                  </a:lnTo>
                  <a:lnTo>
                    <a:pt x="1468" y="608606"/>
                  </a:lnTo>
                  <a:lnTo>
                    <a:pt x="5815" y="658547"/>
                  </a:lnTo>
                  <a:lnTo>
                    <a:pt x="12948" y="707637"/>
                  </a:lnTo>
                  <a:lnTo>
                    <a:pt x="22777" y="755807"/>
                  </a:lnTo>
                  <a:lnTo>
                    <a:pt x="35211" y="802985"/>
                  </a:lnTo>
                  <a:lnTo>
                    <a:pt x="50159" y="849102"/>
                  </a:lnTo>
                  <a:lnTo>
                    <a:pt x="67531" y="894087"/>
                  </a:lnTo>
                  <a:lnTo>
                    <a:pt x="87236" y="937869"/>
                  </a:lnTo>
                  <a:lnTo>
                    <a:pt x="1656038" y="937869"/>
                  </a:lnTo>
                  <a:lnTo>
                    <a:pt x="1656038" y="0"/>
                  </a:lnTo>
                  <a:close/>
                </a:path>
              </a:pathLst>
            </a:custGeom>
            <a:solidFill>
              <a:srgbClr val="F26A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442774" y="518957"/>
              <a:ext cx="737235" cy="651510"/>
            </a:xfrm>
            <a:custGeom>
              <a:avLst/>
              <a:gdLst/>
              <a:ahLst/>
              <a:cxnLst/>
              <a:rect l="l" t="t" r="r" b="b"/>
              <a:pathLst>
                <a:path w="737234" h="651510">
                  <a:moveTo>
                    <a:pt x="420052" y="258559"/>
                  </a:moveTo>
                  <a:lnTo>
                    <a:pt x="415993" y="278691"/>
                  </a:lnTo>
                  <a:lnTo>
                    <a:pt x="404922" y="295133"/>
                  </a:lnTo>
                  <a:lnTo>
                    <a:pt x="388500" y="306220"/>
                  </a:lnTo>
                  <a:lnTo>
                    <a:pt x="368388" y="310286"/>
                  </a:lnTo>
                  <a:lnTo>
                    <a:pt x="348284" y="306220"/>
                  </a:lnTo>
                  <a:lnTo>
                    <a:pt x="331866" y="295133"/>
                  </a:lnTo>
                  <a:lnTo>
                    <a:pt x="320797" y="278691"/>
                  </a:lnTo>
                  <a:lnTo>
                    <a:pt x="316738" y="258559"/>
                  </a:lnTo>
                  <a:lnTo>
                    <a:pt x="320797" y="238421"/>
                  </a:lnTo>
                  <a:lnTo>
                    <a:pt x="331866" y="221980"/>
                  </a:lnTo>
                  <a:lnTo>
                    <a:pt x="348284" y="210896"/>
                  </a:lnTo>
                  <a:lnTo>
                    <a:pt x="368388" y="206832"/>
                  </a:lnTo>
                  <a:lnTo>
                    <a:pt x="388500" y="210896"/>
                  </a:lnTo>
                  <a:lnTo>
                    <a:pt x="404922" y="221980"/>
                  </a:lnTo>
                  <a:lnTo>
                    <a:pt x="415993" y="238421"/>
                  </a:lnTo>
                  <a:lnTo>
                    <a:pt x="420052" y="258559"/>
                  </a:lnTo>
                  <a:close/>
                </a:path>
                <a:path w="737234" h="651510">
                  <a:moveTo>
                    <a:pt x="379958" y="331216"/>
                  </a:moveTo>
                  <a:lnTo>
                    <a:pt x="356831" y="331216"/>
                  </a:lnTo>
                  <a:lnTo>
                    <a:pt x="318478" y="338968"/>
                  </a:lnTo>
                  <a:lnTo>
                    <a:pt x="287161" y="360111"/>
                  </a:lnTo>
                  <a:lnTo>
                    <a:pt x="266047" y="391469"/>
                  </a:lnTo>
                  <a:lnTo>
                    <a:pt x="258305" y="429869"/>
                  </a:lnTo>
                  <a:lnTo>
                    <a:pt x="258305" y="438721"/>
                  </a:lnTo>
                  <a:lnTo>
                    <a:pt x="258305" y="442264"/>
                  </a:lnTo>
                  <a:lnTo>
                    <a:pt x="261175" y="445135"/>
                  </a:lnTo>
                  <a:lnTo>
                    <a:pt x="264706" y="445135"/>
                  </a:lnTo>
                  <a:lnTo>
                    <a:pt x="472071" y="445135"/>
                  </a:lnTo>
                  <a:lnTo>
                    <a:pt x="475615" y="445135"/>
                  </a:lnTo>
                  <a:lnTo>
                    <a:pt x="478485" y="442264"/>
                  </a:lnTo>
                  <a:lnTo>
                    <a:pt x="478485" y="438721"/>
                  </a:lnTo>
                  <a:lnTo>
                    <a:pt x="478485" y="429869"/>
                  </a:lnTo>
                  <a:lnTo>
                    <a:pt x="470743" y="391469"/>
                  </a:lnTo>
                  <a:lnTo>
                    <a:pt x="449629" y="360111"/>
                  </a:lnTo>
                  <a:lnTo>
                    <a:pt x="418311" y="338968"/>
                  </a:lnTo>
                  <a:lnTo>
                    <a:pt x="379958" y="331216"/>
                  </a:lnTo>
                  <a:close/>
                </a:path>
                <a:path w="737234" h="651510">
                  <a:moveTo>
                    <a:pt x="305320" y="443966"/>
                  </a:moveTo>
                  <a:lnTo>
                    <a:pt x="305320" y="399796"/>
                  </a:lnTo>
                </a:path>
                <a:path w="737234" h="651510">
                  <a:moveTo>
                    <a:pt x="431469" y="443966"/>
                  </a:moveTo>
                  <a:lnTo>
                    <a:pt x="431469" y="399796"/>
                  </a:lnTo>
                </a:path>
                <a:path w="737234" h="651510">
                  <a:moveTo>
                    <a:pt x="346913" y="306793"/>
                  </a:moveTo>
                  <a:lnTo>
                    <a:pt x="346913" y="331216"/>
                  </a:lnTo>
                </a:path>
                <a:path w="737234" h="651510">
                  <a:moveTo>
                    <a:pt x="389864" y="306793"/>
                  </a:moveTo>
                  <a:lnTo>
                    <a:pt x="389864" y="331216"/>
                  </a:lnTo>
                </a:path>
                <a:path w="737234" h="651510">
                  <a:moveTo>
                    <a:pt x="294233" y="228142"/>
                  </a:moveTo>
                  <a:lnTo>
                    <a:pt x="290479" y="246752"/>
                  </a:lnTo>
                  <a:lnTo>
                    <a:pt x="280244" y="261951"/>
                  </a:lnTo>
                  <a:lnTo>
                    <a:pt x="265065" y="272200"/>
                  </a:lnTo>
                  <a:lnTo>
                    <a:pt x="246481" y="275958"/>
                  </a:lnTo>
                  <a:lnTo>
                    <a:pt x="227890" y="272200"/>
                  </a:lnTo>
                  <a:lnTo>
                    <a:pt x="212707" y="261951"/>
                  </a:lnTo>
                  <a:lnTo>
                    <a:pt x="202470" y="246752"/>
                  </a:lnTo>
                  <a:lnTo>
                    <a:pt x="198716" y="228142"/>
                  </a:lnTo>
                  <a:lnTo>
                    <a:pt x="202470" y="209527"/>
                  </a:lnTo>
                  <a:lnTo>
                    <a:pt x="212707" y="194329"/>
                  </a:lnTo>
                  <a:lnTo>
                    <a:pt x="227890" y="184083"/>
                  </a:lnTo>
                  <a:lnTo>
                    <a:pt x="246481" y="180327"/>
                  </a:lnTo>
                  <a:lnTo>
                    <a:pt x="265065" y="184083"/>
                  </a:lnTo>
                  <a:lnTo>
                    <a:pt x="280244" y="194329"/>
                  </a:lnTo>
                  <a:lnTo>
                    <a:pt x="290479" y="209527"/>
                  </a:lnTo>
                  <a:lnTo>
                    <a:pt x="294233" y="228142"/>
                  </a:lnTo>
                  <a:close/>
                </a:path>
                <a:path w="737234" h="651510">
                  <a:moveTo>
                    <a:pt x="316865" y="321767"/>
                  </a:moveTo>
                  <a:lnTo>
                    <a:pt x="302601" y="310704"/>
                  </a:lnTo>
                  <a:lnTo>
                    <a:pt x="286427" y="302375"/>
                  </a:lnTo>
                  <a:lnTo>
                    <a:pt x="268689" y="297126"/>
                  </a:lnTo>
                  <a:lnTo>
                    <a:pt x="249732" y="295300"/>
                  </a:lnTo>
                  <a:lnTo>
                    <a:pt x="243230" y="295300"/>
                  </a:lnTo>
                  <a:lnTo>
                    <a:pt x="204882" y="303053"/>
                  </a:lnTo>
                  <a:lnTo>
                    <a:pt x="173564" y="324197"/>
                  </a:lnTo>
                  <a:lnTo>
                    <a:pt x="152447" y="355559"/>
                  </a:lnTo>
                  <a:lnTo>
                    <a:pt x="144703" y="393966"/>
                  </a:lnTo>
                  <a:lnTo>
                    <a:pt x="144703" y="394195"/>
                  </a:lnTo>
                  <a:lnTo>
                    <a:pt x="144703" y="397738"/>
                  </a:lnTo>
                  <a:lnTo>
                    <a:pt x="147574" y="400608"/>
                  </a:lnTo>
                  <a:lnTo>
                    <a:pt x="151117" y="400608"/>
                  </a:lnTo>
                  <a:lnTo>
                    <a:pt x="242773" y="400608"/>
                  </a:lnTo>
                </a:path>
                <a:path w="737234" h="651510">
                  <a:moveTo>
                    <a:pt x="188163" y="399542"/>
                  </a:moveTo>
                  <a:lnTo>
                    <a:pt x="188163" y="358711"/>
                  </a:lnTo>
                </a:path>
                <a:path w="737234" h="651510">
                  <a:moveTo>
                    <a:pt x="226618" y="272732"/>
                  </a:moveTo>
                  <a:lnTo>
                    <a:pt x="226618" y="295300"/>
                  </a:lnTo>
                </a:path>
                <a:path w="737234" h="651510">
                  <a:moveTo>
                    <a:pt x="266331" y="272732"/>
                  </a:moveTo>
                  <a:lnTo>
                    <a:pt x="266331" y="295300"/>
                  </a:lnTo>
                </a:path>
                <a:path w="737234" h="651510">
                  <a:moveTo>
                    <a:pt x="442556" y="228142"/>
                  </a:moveTo>
                  <a:lnTo>
                    <a:pt x="446308" y="246752"/>
                  </a:lnTo>
                  <a:lnTo>
                    <a:pt x="456541" y="261951"/>
                  </a:lnTo>
                  <a:lnTo>
                    <a:pt x="471719" y="272200"/>
                  </a:lnTo>
                  <a:lnTo>
                    <a:pt x="490308" y="275958"/>
                  </a:lnTo>
                  <a:lnTo>
                    <a:pt x="508898" y="272200"/>
                  </a:lnTo>
                  <a:lnTo>
                    <a:pt x="524076" y="261951"/>
                  </a:lnTo>
                  <a:lnTo>
                    <a:pt x="534309" y="246752"/>
                  </a:lnTo>
                  <a:lnTo>
                    <a:pt x="538060" y="228142"/>
                  </a:lnTo>
                  <a:lnTo>
                    <a:pt x="534309" y="209527"/>
                  </a:lnTo>
                  <a:lnTo>
                    <a:pt x="524076" y="194329"/>
                  </a:lnTo>
                  <a:lnTo>
                    <a:pt x="508898" y="184083"/>
                  </a:lnTo>
                  <a:lnTo>
                    <a:pt x="490308" y="180327"/>
                  </a:lnTo>
                  <a:lnTo>
                    <a:pt x="471719" y="184083"/>
                  </a:lnTo>
                  <a:lnTo>
                    <a:pt x="456541" y="194329"/>
                  </a:lnTo>
                  <a:lnTo>
                    <a:pt x="446308" y="209527"/>
                  </a:lnTo>
                  <a:lnTo>
                    <a:pt x="442556" y="228142"/>
                  </a:lnTo>
                  <a:close/>
                </a:path>
                <a:path w="737234" h="651510">
                  <a:moveTo>
                    <a:pt x="419912" y="321767"/>
                  </a:moveTo>
                  <a:lnTo>
                    <a:pt x="434181" y="310704"/>
                  </a:lnTo>
                  <a:lnTo>
                    <a:pt x="450356" y="302375"/>
                  </a:lnTo>
                  <a:lnTo>
                    <a:pt x="468095" y="297126"/>
                  </a:lnTo>
                  <a:lnTo>
                    <a:pt x="487057" y="295300"/>
                  </a:lnTo>
                  <a:lnTo>
                    <a:pt x="493547" y="295300"/>
                  </a:lnTo>
                  <a:lnTo>
                    <a:pt x="531900" y="303053"/>
                  </a:lnTo>
                  <a:lnTo>
                    <a:pt x="563218" y="324197"/>
                  </a:lnTo>
                  <a:lnTo>
                    <a:pt x="584331" y="355559"/>
                  </a:lnTo>
                  <a:lnTo>
                    <a:pt x="592074" y="393966"/>
                  </a:lnTo>
                  <a:lnTo>
                    <a:pt x="592074" y="394195"/>
                  </a:lnTo>
                  <a:lnTo>
                    <a:pt x="592074" y="397738"/>
                  </a:lnTo>
                  <a:lnTo>
                    <a:pt x="589203" y="400608"/>
                  </a:lnTo>
                  <a:lnTo>
                    <a:pt x="585673" y="400608"/>
                  </a:lnTo>
                  <a:lnTo>
                    <a:pt x="496620" y="400608"/>
                  </a:lnTo>
                </a:path>
                <a:path w="737234" h="651510">
                  <a:moveTo>
                    <a:pt x="548614" y="399542"/>
                  </a:moveTo>
                  <a:lnTo>
                    <a:pt x="548614" y="358711"/>
                  </a:lnTo>
                </a:path>
                <a:path w="737234" h="651510">
                  <a:moveTo>
                    <a:pt x="510159" y="272732"/>
                  </a:moveTo>
                  <a:lnTo>
                    <a:pt x="510159" y="295300"/>
                  </a:lnTo>
                </a:path>
                <a:path w="737234" h="651510">
                  <a:moveTo>
                    <a:pt x="470458" y="272732"/>
                  </a:moveTo>
                  <a:lnTo>
                    <a:pt x="470458" y="295300"/>
                  </a:lnTo>
                </a:path>
                <a:path w="737234" h="651510">
                  <a:moveTo>
                    <a:pt x="251523" y="44170"/>
                  </a:moveTo>
                  <a:lnTo>
                    <a:pt x="248057" y="61364"/>
                  </a:lnTo>
                  <a:lnTo>
                    <a:pt x="238604" y="75404"/>
                  </a:lnTo>
                  <a:lnTo>
                    <a:pt x="224584" y="84870"/>
                  </a:lnTo>
                  <a:lnTo>
                    <a:pt x="207416" y="88341"/>
                  </a:lnTo>
                  <a:lnTo>
                    <a:pt x="190246" y="84870"/>
                  </a:lnTo>
                  <a:lnTo>
                    <a:pt x="176222" y="75404"/>
                  </a:lnTo>
                  <a:lnTo>
                    <a:pt x="166764" y="61364"/>
                  </a:lnTo>
                  <a:lnTo>
                    <a:pt x="163296" y="44170"/>
                  </a:lnTo>
                  <a:lnTo>
                    <a:pt x="166764" y="26976"/>
                  </a:lnTo>
                  <a:lnTo>
                    <a:pt x="176222" y="12936"/>
                  </a:lnTo>
                  <a:lnTo>
                    <a:pt x="190246" y="3470"/>
                  </a:lnTo>
                  <a:lnTo>
                    <a:pt x="207416" y="0"/>
                  </a:lnTo>
                  <a:lnTo>
                    <a:pt x="224584" y="3470"/>
                  </a:lnTo>
                  <a:lnTo>
                    <a:pt x="238604" y="12936"/>
                  </a:lnTo>
                  <a:lnTo>
                    <a:pt x="248057" y="26976"/>
                  </a:lnTo>
                  <a:lnTo>
                    <a:pt x="251523" y="44170"/>
                  </a:lnTo>
                  <a:close/>
                </a:path>
                <a:path w="737234" h="651510">
                  <a:moveTo>
                    <a:pt x="575030" y="44170"/>
                  </a:moveTo>
                  <a:lnTo>
                    <a:pt x="571564" y="61364"/>
                  </a:lnTo>
                  <a:lnTo>
                    <a:pt x="562111" y="75404"/>
                  </a:lnTo>
                  <a:lnTo>
                    <a:pt x="548091" y="84870"/>
                  </a:lnTo>
                  <a:lnTo>
                    <a:pt x="530923" y="88341"/>
                  </a:lnTo>
                  <a:lnTo>
                    <a:pt x="513748" y="84870"/>
                  </a:lnTo>
                  <a:lnTo>
                    <a:pt x="499724" y="75404"/>
                  </a:lnTo>
                  <a:lnTo>
                    <a:pt x="490270" y="61364"/>
                  </a:lnTo>
                  <a:lnTo>
                    <a:pt x="486803" y="44170"/>
                  </a:lnTo>
                  <a:lnTo>
                    <a:pt x="490270" y="26976"/>
                  </a:lnTo>
                  <a:lnTo>
                    <a:pt x="499724" y="12936"/>
                  </a:lnTo>
                  <a:lnTo>
                    <a:pt x="513748" y="3470"/>
                  </a:lnTo>
                  <a:lnTo>
                    <a:pt x="530923" y="0"/>
                  </a:lnTo>
                  <a:lnTo>
                    <a:pt x="548091" y="3470"/>
                  </a:lnTo>
                  <a:lnTo>
                    <a:pt x="562111" y="12936"/>
                  </a:lnTo>
                  <a:lnTo>
                    <a:pt x="571564" y="26976"/>
                  </a:lnTo>
                  <a:lnTo>
                    <a:pt x="575030" y="44170"/>
                  </a:lnTo>
                  <a:close/>
                </a:path>
                <a:path w="737234" h="651510">
                  <a:moveTo>
                    <a:pt x="736777" y="325716"/>
                  </a:moveTo>
                  <a:lnTo>
                    <a:pt x="733311" y="342912"/>
                  </a:lnTo>
                  <a:lnTo>
                    <a:pt x="723858" y="356957"/>
                  </a:lnTo>
                  <a:lnTo>
                    <a:pt x="709838" y="366427"/>
                  </a:lnTo>
                  <a:lnTo>
                    <a:pt x="692670" y="369900"/>
                  </a:lnTo>
                  <a:lnTo>
                    <a:pt x="675495" y="366427"/>
                  </a:lnTo>
                  <a:lnTo>
                    <a:pt x="661471" y="356957"/>
                  </a:lnTo>
                  <a:lnTo>
                    <a:pt x="652017" y="342912"/>
                  </a:lnTo>
                  <a:lnTo>
                    <a:pt x="648550" y="325716"/>
                  </a:lnTo>
                  <a:lnTo>
                    <a:pt x="652017" y="308522"/>
                  </a:lnTo>
                  <a:lnTo>
                    <a:pt x="661471" y="294482"/>
                  </a:lnTo>
                  <a:lnTo>
                    <a:pt x="675495" y="285017"/>
                  </a:lnTo>
                  <a:lnTo>
                    <a:pt x="692670" y="281546"/>
                  </a:lnTo>
                  <a:lnTo>
                    <a:pt x="709838" y="285017"/>
                  </a:lnTo>
                  <a:lnTo>
                    <a:pt x="723858" y="294482"/>
                  </a:lnTo>
                  <a:lnTo>
                    <a:pt x="733311" y="308522"/>
                  </a:lnTo>
                  <a:lnTo>
                    <a:pt x="736777" y="325716"/>
                  </a:lnTo>
                  <a:close/>
                </a:path>
                <a:path w="737234" h="651510">
                  <a:moveTo>
                    <a:pt x="88226" y="325716"/>
                  </a:moveTo>
                  <a:lnTo>
                    <a:pt x="84760" y="342912"/>
                  </a:lnTo>
                  <a:lnTo>
                    <a:pt x="75307" y="356957"/>
                  </a:lnTo>
                  <a:lnTo>
                    <a:pt x="61287" y="366427"/>
                  </a:lnTo>
                  <a:lnTo>
                    <a:pt x="44119" y="369900"/>
                  </a:lnTo>
                  <a:lnTo>
                    <a:pt x="26944" y="366427"/>
                  </a:lnTo>
                  <a:lnTo>
                    <a:pt x="12920" y="356957"/>
                  </a:lnTo>
                  <a:lnTo>
                    <a:pt x="3466" y="342912"/>
                  </a:lnTo>
                  <a:lnTo>
                    <a:pt x="0" y="325716"/>
                  </a:lnTo>
                  <a:lnTo>
                    <a:pt x="3466" y="308522"/>
                  </a:lnTo>
                  <a:lnTo>
                    <a:pt x="12920" y="294482"/>
                  </a:lnTo>
                  <a:lnTo>
                    <a:pt x="26944" y="285017"/>
                  </a:lnTo>
                  <a:lnTo>
                    <a:pt x="44119" y="281546"/>
                  </a:lnTo>
                  <a:lnTo>
                    <a:pt x="61287" y="285017"/>
                  </a:lnTo>
                  <a:lnTo>
                    <a:pt x="75307" y="294482"/>
                  </a:lnTo>
                  <a:lnTo>
                    <a:pt x="84760" y="308522"/>
                  </a:lnTo>
                  <a:lnTo>
                    <a:pt x="88226" y="325716"/>
                  </a:lnTo>
                  <a:close/>
                </a:path>
                <a:path w="737234" h="651510">
                  <a:moveTo>
                    <a:pt x="251523" y="607275"/>
                  </a:moveTo>
                  <a:lnTo>
                    <a:pt x="248057" y="624469"/>
                  </a:lnTo>
                  <a:lnTo>
                    <a:pt x="238604" y="638509"/>
                  </a:lnTo>
                  <a:lnTo>
                    <a:pt x="224584" y="647975"/>
                  </a:lnTo>
                  <a:lnTo>
                    <a:pt x="207416" y="651446"/>
                  </a:lnTo>
                  <a:lnTo>
                    <a:pt x="190246" y="647975"/>
                  </a:lnTo>
                  <a:lnTo>
                    <a:pt x="176222" y="638509"/>
                  </a:lnTo>
                  <a:lnTo>
                    <a:pt x="166764" y="624469"/>
                  </a:lnTo>
                  <a:lnTo>
                    <a:pt x="163296" y="607275"/>
                  </a:lnTo>
                  <a:lnTo>
                    <a:pt x="166764" y="590081"/>
                  </a:lnTo>
                  <a:lnTo>
                    <a:pt x="176222" y="576041"/>
                  </a:lnTo>
                  <a:lnTo>
                    <a:pt x="190246" y="566576"/>
                  </a:lnTo>
                  <a:lnTo>
                    <a:pt x="207416" y="563105"/>
                  </a:lnTo>
                  <a:lnTo>
                    <a:pt x="224584" y="566576"/>
                  </a:lnTo>
                  <a:lnTo>
                    <a:pt x="238604" y="576041"/>
                  </a:lnTo>
                  <a:lnTo>
                    <a:pt x="248057" y="590081"/>
                  </a:lnTo>
                  <a:lnTo>
                    <a:pt x="251523" y="607275"/>
                  </a:lnTo>
                  <a:close/>
                </a:path>
                <a:path w="737234" h="651510">
                  <a:moveTo>
                    <a:pt x="575030" y="607275"/>
                  </a:moveTo>
                  <a:lnTo>
                    <a:pt x="571564" y="624469"/>
                  </a:lnTo>
                  <a:lnTo>
                    <a:pt x="562111" y="638509"/>
                  </a:lnTo>
                  <a:lnTo>
                    <a:pt x="548091" y="647975"/>
                  </a:lnTo>
                  <a:lnTo>
                    <a:pt x="530923" y="651446"/>
                  </a:lnTo>
                  <a:lnTo>
                    <a:pt x="513748" y="647975"/>
                  </a:lnTo>
                  <a:lnTo>
                    <a:pt x="499724" y="638509"/>
                  </a:lnTo>
                  <a:lnTo>
                    <a:pt x="490270" y="624469"/>
                  </a:lnTo>
                  <a:lnTo>
                    <a:pt x="486803" y="607275"/>
                  </a:lnTo>
                  <a:lnTo>
                    <a:pt x="490270" y="590081"/>
                  </a:lnTo>
                  <a:lnTo>
                    <a:pt x="499724" y="576041"/>
                  </a:lnTo>
                  <a:lnTo>
                    <a:pt x="513748" y="566576"/>
                  </a:lnTo>
                  <a:lnTo>
                    <a:pt x="530923" y="563105"/>
                  </a:lnTo>
                  <a:lnTo>
                    <a:pt x="548091" y="566576"/>
                  </a:lnTo>
                  <a:lnTo>
                    <a:pt x="562111" y="576041"/>
                  </a:lnTo>
                  <a:lnTo>
                    <a:pt x="571564" y="590081"/>
                  </a:lnTo>
                  <a:lnTo>
                    <a:pt x="575030" y="607275"/>
                  </a:lnTo>
                  <a:close/>
                </a:path>
                <a:path w="737234" h="651510">
                  <a:moveTo>
                    <a:pt x="251523" y="44170"/>
                  </a:moveTo>
                  <a:lnTo>
                    <a:pt x="486803" y="44170"/>
                  </a:lnTo>
                </a:path>
                <a:path w="737234" h="651510">
                  <a:moveTo>
                    <a:pt x="251523" y="606018"/>
                  </a:moveTo>
                  <a:lnTo>
                    <a:pt x="486803" y="606018"/>
                  </a:lnTo>
                </a:path>
                <a:path w="737234" h="651510">
                  <a:moveTo>
                    <a:pt x="184327" y="83997"/>
                  </a:moveTo>
                  <a:lnTo>
                    <a:pt x="69786" y="287032"/>
                  </a:lnTo>
                </a:path>
                <a:path w="737234" h="651510">
                  <a:moveTo>
                    <a:pt x="66700" y="366090"/>
                  </a:moveTo>
                  <a:lnTo>
                    <a:pt x="185102" y="567575"/>
                  </a:lnTo>
                </a:path>
                <a:path w="737234" h="651510">
                  <a:moveTo>
                    <a:pt x="555078" y="83997"/>
                  </a:moveTo>
                  <a:lnTo>
                    <a:pt x="669620" y="287032"/>
                  </a:lnTo>
                </a:path>
                <a:path w="737234" h="651510">
                  <a:moveTo>
                    <a:pt x="672719" y="366090"/>
                  </a:moveTo>
                  <a:lnTo>
                    <a:pt x="554304" y="56757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7184128" y="7636391"/>
            <a:ext cx="200025" cy="20774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>
                <a:latin typeface="Larken" pitchFamily="2" charset="77"/>
              </a:rPr>
              <a:t>6</a:t>
            </a:fld>
            <a:endParaRPr spc="-25" dirty="0">
              <a:latin typeface="Larken" pitchFamily="2" charset="77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0" dirty="0"/>
              <a:t>Saur_Sustainability</a:t>
            </a:r>
            <a:r>
              <a:rPr spc="-30" dirty="0"/>
              <a:t> </a:t>
            </a:r>
            <a:r>
              <a:rPr spc="-10" dirty="0"/>
              <a:t>Roadmap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52807" y="7385570"/>
            <a:ext cx="331470" cy="426720"/>
          </a:xfrm>
          <a:custGeom>
            <a:avLst/>
            <a:gdLst/>
            <a:ahLst/>
            <a:cxnLst/>
            <a:rect l="l" t="t" r="r" b="b"/>
            <a:pathLst>
              <a:path w="331469" h="426720">
                <a:moveTo>
                  <a:pt x="108127" y="119913"/>
                </a:moveTo>
                <a:lnTo>
                  <a:pt x="112117" y="131126"/>
                </a:lnTo>
                <a:lnTo>
                  <a:pt x="112194" y="131344"/>
                </a:lnTo>
                <a:lnTo>
                  <a:pt x="119767" y="140508"/>
                </a:lnTo>
                <a:lnTo>
                  <a:pt x="130044" y="146597"/>
                </a:lnTo>
                <a:lnTo>
                  <a:pt x="142227" y="148805"/>
                </a:lnTo>
                <a:lnTo>
                  <a:pt x="186194" y="148805"/>
                </a:lnTo>
                <a:lnTo>
                  <a:pt x="195335" y="149407"/>
                </a:lnTo>
                <a:lnTo>
                  <a:pt x="204114" y="151158"/>
                </a:lnTo>
                <a:lnTo>
                  <a:pt x="212455" y="153981"/>
                </a:lnTo>
                <a:lnTo>
                  <a:pt x="220281" y="157797"/>
                </a:lnTo>
                <a:lnTo>
                  <a:pt x="216295" y="146597"/>
                </a:lnTo>
                <a:lnTo>
                  <a:pt x="216216" y="146373"/>
                </a:lnTo>
                <a:lnTo>
                  <a:pt x="208648" y="137213"/>
                </a:lnTo>
                <a:lnTo>
                  <a:pt x="198375" y="131126"/>
                </a:lnTo>
                <a:lnTo>
                  <a:pt x="186194" y="128917"/>
                </a:lnTo>
                <a:lnTo>
                  <a:pt x="142227" y="128917"/>
                </a:lnTo>
                <a:lnTo>
                  <a:pt x="133084" y="128316"/>
                </a:lnTo>
                <a:lnTo>
                  <a:pt x="124301" y="126563"/>
                </a:lnTo>
                <a:lnTo>
                  <a:pt x="115956" y="123736"/>
                </a:lnTo>
                <a:lnTo>
                  <a:pt x="108127" y="119913"/>
                </a:lnTo>
                <a:close/>
              </a:path>
              <a:path w="331469" h="426720">
                <a:moveTo>
                  <a:pt x="108127" y="169252"/>
                </a:moveTo>
                <a:lnTo>
                  <a:pt x="112194" y="180684"/>
                </a:lnTo>
                <a:lnTo>
                  <a:pt x="119767" y="189847"/>
                </a:lnTo>
                <a:lnTo>
                  <a:pt x="130044" y="195936"/>
                </a:lnTo>
                <a:lnTo>
                  <a:pt x="142227" y="198145"/>
                </a:lnTo>
                <a:lnTo>
                  <a:pt x="186194" y="198145"/>
                </a:lnTo>
                <a:lnTo>
                  <a:pt x="198375" y="195936"/>
                </a:lnTo>
                <a:lnTo>
                  <a:pt x="208648" y="189847"/>
                </a:lnTo>
                <a:lnTo>
                  <a:pt x="216216" y="180684"/>
                </a:lnTo>
                <a:lnTo>
                  <a:pt x="217083" y="178244"/>
                </a:lnTo>
                <a:lnTo>
                  <a:pt x="142227" y="178244"/>
                </a:lnTo>
                <a:lnTo>
                  <a:pt x="133084" y="177643"/>
                </a:lnTo>
                <a:lnTo>
                  <a:pt x="124301" y="175891"/>
                </a:lnTo>
                <a:lnTo>
                  <a:pt x="115956" y="173068"/>
                </a:lnTo>
                <a:lnTo>
                  <a:pt x="108127" y="169252"/>
                </a:lnTo>
                <a:close/>
              </a:path>
              <a:path w="331469" h="426720">
                <a:moveTo>
                  <a:pt x="220281" y="169252"/>
                </a:moveTo>
                <a:lnTo>
                  <a:pt x="212455" y="173068"/>
                </a:lnTo>
                <a:lnTo>
                  <a:pt x="204114" y="175891"/>
                </a:lnTo>
                <a:lnTo>
                  <a:pt x="195335" y="177643"/>
                </a:lnTo>
                <a:lnTo>
                  <a:pt x="186194" y="178244"/>
                </a:lnTo>
                <a:lnTo>
                  <a:pt x="217083" y="178244"/>
                </a:lnTo>
                <a:lnTo>
                  <a:pt x="220281" y="169252"/>
                </a:lnTo>
                <a:close/>
              </a:path>
              <a:path w="331469" h="426720">
                <a:moveTo>
                  <a:pt x="186182" y="79578"/>
                </a:moveTo>
                <a:lnTo>
                  <a:pt x="142227" y="79578"/>
                </a:lnTo>
                <a:lnTo>
                  <a:pt x="130044" y="81786"/>
                </a:lnTo>
                <a:lnTo>
                  <a:pt x="119767" y="87874"/>
                </a:lnTo>
                <a:lnTo>
                  <a:pt x="112194" y="97033"/>
                </a:lnTo>
                <a:lnTo>
                  <a:pt x="108127" y="108457"/>
                </a:lnTo>
                <a:lnTo>
                  <a:pt x="115961" y="104642"/>
                </a:lnTo>
                <a:lnTo>
                  <a:pt x="124306" y="101819"/>
                </a:lnTo>
                <a:lnTo>
                  <a:pt x="133086" y="100067"/>
                </a:lnTo>
                <a:lnTo>
                  <a:pt x="142227" y="99466"/>
                </a:lnTo>
                <a:lnTo>
                  <a:pt x="217081" y="99466"/>
                </a:lnTo>
                <a:lnTo>
                  <a:pt x="216216" y="97033"/>
                </a:lnTo>
                <a:lnTo>
                  <a:pt x="208646" y="87874"/>
                </a:lnTo>
                <a:lnTo>
                  <a:pt x="198369" y="81786"/>
                </a:lnTo>
                <a:lnTo>
                  <a:pt x="186182" y="79578"/>
                </a:lnTo>
                <a:close/>
              </a:path>
              <a:path w="331469" h="426720">
                <a:moveTo>
                  <a:pt x="217081" y="99466"/>
                </a:moveTo>
                <a:lnTo>
                  <a:pt x="186182" y="99466"/>
                </a:lnTo>
                <a:lnTo>
                  <a:pt x="195330" y="100067"/>
                </a:lnTo>
                <a:lnTo>
                  <a:pt x="204112" y="101819"/>
                </a:lnTo>
                <a:lnTo>
                  <a:pt x="212454" y="104642"/>
                </a:lnTo>
                <a:lnTo>
                  <a:pt x="220281" y="108457"/>
                </a:lnTo>
                <a:lnTo>
                  <a:pt x="217081" y="99466"/>
                </a:lnTo>
                <a:close/>
              </a:path>
              <a:path w="331469" h="426720">
                <a:moveTo>
                  <a:pt x="45745" y="241071"/>
                </a:moveTo>
                <a:lnTo>
                  <a:pt x="65611" y="256089"/>
                </a:lnTo>
                <a:lnTo>
                  <a:pt x="88044" y="267385"/>
                </a:lnTo>
                <a:lnTo>
                  <a:pt x="112584" y="274500"/>
                </a:lnTo>
                <a:lnTo>
                  <a:pt x="138772" y="276974"/>
                </a:lnTo>
                <a:lnTo>
                  <a:pt x="189636" y="276974"/>
                </a:lnTo>
                <a:lnTo>
                  <a:pt x="215825" y="274500"/>
                </a:lnTo>
                <a:lnTo>
                  <a:pt x="240366" y="267385"/>
                </a:lnTo>
                <a:lnTo>
                  <a:pt x="260823" y="257086"/>
                </a:lnTo>
                <a:lnTo>
                  <a:pt x="138772" y="257086"/>
                </a:lnTo>
                <a:lnTo>
                  <a:pt x="115682" y="256089"/>
                </a:lnTo>
                <a:lnTo>
                  <a:pt x="114933" y="256089"/>
                </a:lnTo>
                <a:lnTo>
                  <a:pt x="90925" y="252964"/>
                </a:lnTo>
                <a:lnTo>
                  <a:pt x="67956" y="247945"/>
                </a:lnTo>
                <a:lnTo>
                  <a:pt x="45745" y="241071"/>
                </a:lnTo>
                <a:close/>
              </a:path>
              <a:path w="331469" h="426720">
                <a:moveTo>
                  <a:pt x="282676" y="241071"/>
                </a:moveTo>
                <a:lnTo>
                  <a:pt x="260459" y="247945"/>
                </a:lnTo>
                <a:lnTo>
                  <a:pt x="237490" y="252964"/>
                </a:lnTo>
                <a:lnTo>
                  <a:pt x="213481" y="256089"/>
                </a:lnTo>
                <a:lnTo>
                  <a:pt x="212731" y="256089"/>
                </a:lnTo>
                <a:lnTo>
                  <a:pt x="189636" y="257086"/>
                </a:lnTo>
                <a:lnTo>
                  <a:pt x="260823" y="257086"/>
                </a:lnTo>
                <a:lnTo>
                  <a:pt x="262802" y="256089"/>
                </a:lnTo>
                <a:lnTo>
                  <a:pt x="282676" y="241071"/>
                </a:lnTo>
                <a:close/>
              </a:path>
              <a:path w="331469" h="426720">
                <a:moveTo>
                  <a:pt x="189649" y="0"/>
                </a:moveTo>
                <a:lnTo>
                  <a:pt x="138772" y="0"/>
                </a:lnTo>
                <a:lnTo>
                  <a:pt x="112584" y="2471"/>
                </a:lnTo>
                <a:lnTo>
                  <a:pt x="88044" y="9583"/>
                </a:lnTo>
                <a:lnTo>
                  <a:pt x="65540" y="20933"/>
                </a:lnTo>
                <a:lnTo>
                  <a:pt x="45745" y="35902"/>
                </a:lnTo>
                <a:lnTo>
                  <a:pt x="67960" y="29028"/>
                </a:lnTo>
                <a:lnTo>
                  <a:pt x="90925" y="24009"/>
                </a:lnTo>
                <a:lnTo>
                  <a:pt x="114557" y="20933"/>
                </a:lnTo>
                <a:lnTo>
                  <a:pt x="138772" y="19888"/>
                </a:lnTo>
                <a:lnTo>
                  <a:pt x="260851" y="19888"/>
                </a:lnTo>
                <a:lnTo>
                  <a:pt x="240384" y="9583"/>
                </a:lnTo>
                <a:lnTo>
                  <a:pt x="215839" y="2471"/>
                </a:lnTo>
                <a:lnTo>
                  <a:pt x="189649" y="0"/>
                </a:lnTo>
                <a:close/>
              </a:path>
              <a:path w="331469" h="426720">
                <a:moveTo>
                  <a:pt x="260851" y="19888"/>
                </a:moveTo>
                <a:lnTo>
                  <a:pt x="189649" y="19888"/>
                </a:lnTo>
                <a:lnTo>
                  <a:pt x="213871" y="20933"/>
                </a:lnTo>
                <a:lnTo>
                  <a:pt x="237507" y="24009"/>
                </a:lnTo>
                <a:lnTo>
                  <a:pt x="260474" y="29028"/>
                </a:lnTo>
                <a:lnTo>
                  <a:pt x="282689" y="35902"/>
                </a:lnTo>
                <a:lnTo>
                  <a:pt x="262891" y="20933"/>
                </a:lnTo>
                <a:lnTo>
                  <a:pt x="260851" y="19888"/>
                </a:lnTo>
                <a:close/>
              </a:path>
              <a:path w="331469" h="426720">
                <a:moveTo>
                  <a:pt x="186182" y="39789"/>
                </a:moveTo>
                <a:lnTo>
                  <a:pt x="142227" y="39789"/>
                </a:lnTo>
                <a:lnTo>
                  <a:pt x="124828" y="41998"/>
                </a:lnTo>
                <a:lnTo>
                  <a:pt x="109061" y="48255"/>
                </a:lnTo>
                <a:lnTo>
                  <a:pt x="95475" y="58000"/>
                </a:lnTo>
                <a:lnTo>
                  <a:pt x="84620" y="70675"/>
                </a:lnTo>
                <a:lnTo>
                  <a:pt x="97392" y="65972"/>
                </a:lnTo>
                <a:lnTo>
                  <a:pt x="110724" y="62523"/>
                </a:lnTo>
                <a:lnTo>
                  <a:pt x="124542" y="60401"/>
                </a:lnTo>
                <a:lnTo>
                  <a:pt x="138772" y="59677"/>
                </a:lnTo>
                <a:lnTo>
                  <a:pt x="234381" y="59677"/>
                </a:lnTo>
                <a:lnTo>
                  <a:pt x="232945" y="58000"/>
                </a:lnTo>
                <a:lnTo>
                  <a:pt x="219361" y="48255"/>
                </a:lnTo>
                <a:lnTo>
                  <a:pt x="203590" y="41998"/>
                </a:lnTo>
                <a:lnTo>
                  <a:pt x="186182" y="39789"/>
                </a:lnTo>
                <a:close/>
              </a:path>
              <a:path w="331469" h="426720">
                <a:moveTo>
                  <a:pt x="234381" y="59677"/>
                </a:moveTo>
                <a:lnTo>
                  <a:pt x="189674" y="59677"/>
                </a:lnTo>
                <a:lnTo>
                  <a:pt x="203894" y="60401"/>
                </a:lnTo>
                <a:lnTo>
                  <a:pt x="217704" y="62523"/>
                </a:lnTo>
                <a:lnTo>
                  <a:pt x="231035" y="65972"/>
                </a:lnTo>
                <a:lnTo>
                  <a:pt x="243823" y="70675"/>
                </a:lnTo>
                <a:lnTo>
                  <a:pt x="234381" y="59677"/>
                </a:lnTo>
                <a:close/>
              </a:path>
              <a:path w="331469" h="426720">
                <a:moveTo>
                  <a:pt x="84654" y="207048"/>
                </a:moveTo>
                <a:lnTo>
                  <a:pt x="95489" y="219723"/>
                </a:lnTo>
                <a:lnTo>
                  <a:pt x="109077" y="229468"/>
                </a:lnTo>
                <a:lnTo>
                  <a:pt x="124844" y="235724"/>
                </a:lnTo>
                <a:lnTo>
                  <a:pt x="142227" y="237934"/>
                </a:lnTo>
                <a:lnTo>
                  <a:pt x="186194" y="237934"/>
                </a:lnTo>
                <a:lnTo>
                  <a:pt x="203591" y="235724"/>
                </a:lnTo>
                <a:lnTo>
                  <a:pt x="219354" y="229468"/>
                </a:lnTo>
                <a:lnTo>
                  <a:pt x="232936" y="219723"/>
                </a:lnTo>
                <a:lnTo>
                  <a:pt x="234383" y="218033"/>
                </a:lnTo>
                <a:lnTo>
                  <a:pt x="138772" y="218033"/>
                </a:lnTo>
                <a:lnTo>
                  <a:pt x="124581" y="217311"/>
                </a:lnTo>
                <a:lnTo>
                  <a:pt x="110766" y="215193"/>
                </a:lnTo>
                <a:lnTo>
                  <a:pt x="97434" y="211748"/>
                </a:lnTo>
                <a:lnTo>
                  <a:pt x="84654" y="207048"/>
                </a:lnTo>
                <a:close/>
              </a:path>
              <a:path w="331469" h="426720">
                <a:moveTo>
                  <a:pt x="243789" y="207048"/>
                </a:moveTo>
                <a:lnTo>
                  <a:pt x="231018" y="211748"/>
                </a:lnTo>
                <a:lnTo>
                  <a:pt x="217693" y="215193"/>
                </a:lnTo>
                <a:lnTo>
                  <a:pt x="203887" y="217311"/>
                </a:lnTo>
                <a:lnTo>
                  <a:pt x="189674" y="218033"/>
                </a:lnTo>
                <a:lnTo>
                  <a:pt x="234383" y="218033"/>
                </a:lnTo>
                <a:lnTo>
                  <a:pt x="243789" y="207048"/>
                </a:lnTo>
                <a:close/>
              </a:path>
              <a:path w="331469" h="426720">
                <a:moveTo>
                  <a:pt x="2298" y="395770"/>
                </a:moveTo>
                <a:lnTo>
                  <a:pt x="1587" y="395770"/>
                </a:lnTo>
                <a:lnTo>
                  <a:pt x="1587" y="418464"/>
                </a:lnTo>
                <a:lnTo>
                  <a:pt x="11469" y="422100"/>
                </a:lnTo>
                <a:lnTo>
                  <a:pt x="20550" y="424576"/>
                </a:lnTo>
                <a:lnTo>
                  <a:pt x="28699" y="425990"/>
                </a:lnTo>
                <a:lnTo>
                  <a:pt x="35788" y="426440"/>
                </a:lnTo>
                <a:lnTo>
                  <a:pt x="48612" y="424775"/>
                </a:lnTo>
                <a:lnTo>
                  <a:pt x="59537" y="419638"/>
                </a:lnTo>
                <a:lnTo>
                  <a:pt x="59782" y="419353"/>
                </a:lnTo>
                <a:lnTo>
                  <a:pt x="37211" y="419353"/>
                </a:lnTo>
                <a:lnTo>
                  <a:pt x="27523" y="417140"/>
                </a:lnTo>
                <a:lnTo>
                  <a:pt x="18430" y="411486"/>
                </a:lnTo>
                <a:lnTo>
                  <a:pt x="10000" y="403869"/>
                </a:lnTo>
                <a:lnTo>
                  <a:pt x="2298" y="395770"/>
                </a:lnTo>
                <a:close/>
              </a:path>
              <a:path w="331469" h="426720">
                <a:moveTo>
                  <a:pt x="35267" y="335000"/>
                </a:moveTo>
                <a:lnTo>
                  <a:pt x="21007" y="336780"/>
                </a:lnTo>
                <a:lnTo>
                  <a:pt x="9856" y="341931"/>
                </a:lnTo>
                <a:lnTo>
                  <a:pt x="2594" y="350173"/>
                </a:lnTo>
                <a:lnTo>
                  <a:pt x="0" y="361226"/>
                </a:lnTo>
                <a:lnTo>
                  <a:pt x="2001" y="370840"/>
                </a:lnTo>
                <a:lnTo>
                  <a:pt x="7773" y="378479"/>
                </a:lnTo>
                <a:lnTo>
                  <a:pt x="16968" y="384621"/>
                </a:lnTo>
                <a:lnTo>
                  <a:pt x="29235" y="389750"/>
                </a:lnTo>
                <a:lnTo>
                  <a:pt x="38969" y="393259"/>
                </a:lnTo>
                <a:lnTo>
                  <a:pt x="46207" y="396801"/>
                </a:lnTo>
                <a:lnTo>
                  <a:pt x="50718" y="401073"/>
                </a:lnTo>
                <a:lnTo>
                  <a:pt x="52273" y="406768"/>
                </a:lnTo>
                <a:lnTo>
                  <a:pt x="52273" y="415277"/>
                </a:lnTo>
                <a:lnTo>
                  <a:pt x="44653" y="419353"/>
                </a:lnTo>
                <a:lnTo>
                  <a:pt x="59782" y="419353"/>
                </a:lnTo>
                <a:lnTo>
                  <a:pt x="67138" y="410811"/>
                </a:lnTo>
                <a:lnTo>
                  <a:pt x="69989" y="398081"/>
                </a:lnTo>
                <a:lnTo>
                  <a:pt x="68458" y="388964"/>
                </a:lnTo>
                <a:lnTo>
                  <a:pt x="63588" y="381339"/>
                </a:lnTo>
                <a:lnTo>
                  <a:pt x="54966" y="374910"/>
                </a:lnTo>
                <a:lnTo>
                  <a:pt x="42176" y="369379"/>
                </a:lnTo>
                <a:lnTo>
                  <a:pt x="32589" y="366031"/>
                </a:lnTo>
                <a:lnTo>
                  <a:pt x="25142" y="362683"/>
                </a:lnTo>
                <a:lnTo>
                  <a:pt x="20320" y="358606"/>
                </a:lnTo>
                <a:lnTo>
                  <a:pt x="18605" y="353072"/>
                </a:lnTo>
                <a:lnTo>
                  <a:pt x="18605" y="345630"/>
                </a:lnTo>
                <a:lnTo>
                  <a:pt x="25692" y="341731"/>
                </a:lnTo>
                <a:lnTo>
                  <a:pt x="65968" y="341731"/>
                </a:lnTo>
                <a:lnTo>
                  <a:pt x="57935" y="338740"/>
                </a:lnTo>
                <a:lnTo>
                  <a:pt x="49657" y="336597"/>
                </a:lnTo>
                <a:lnTo>
                  <a:pt x="41979" y="335383"/>
                </a:lnTo>
                <a:lnTo>
                  <a:pt x="35267" y="335000"/>
                </a:lnTo>
                <a:close/>
              </a:path>
              <a:path w="331469" h="426720">
                <a:moveTo>
                  <a:pt x="65968" y="341731"/>
                </a:moveTo>
                <a:lnTo>
                  <a:pt x="33312" y="341731"/>
                </a:lnTo>
                <a:lnTo>
                  <a:pt x="42142" y="343568"/>
                </a:lnTo>
                <a:lnTo>
                  <a:pt x="50523" y="348448"/>
                </a:lnTo>
                <a:lnTo>
                  <a:pt x="58404" y="355420"/>
                </a:lnTo>
                <a:lnTo>
                  <a:pt x="65735" y="363537"/>
                </a:lnTo>
                <a:lnTo>
                  <a:pt x="66446" y="363537"/>
                </a:lnTo>
                <a:lnTo>
                  <a:pt x="66446" y="341931"/>
                </a:lnTo>
                <a:lnTo>
                  <a:pt x="65968" y="341731"/>
                </a:lnTo>
                <a:close/>
              </a:path>
              <a:path w="331469" h="426720">
                <a:moveTo>
                  <a:pt x="118257" y="369641"/>
                </a:moveTo>
                <a:lnTo>
                  <a:pt x="80371" y="389355"/>
                </a:lnTo>
                <a:lnTo>
                  <a:pt x="78676" y="398970"/>
                </a:lnTo>
                <a:lnTo>
                  <a:pt x="80547" y="409064"/>
                </a:lnTo>
                <a:lnTo>
                  <a:pt x="86072" y="417798"/>
                </a:lnTo>
                <a:lnTo>
                  <a:pt x="95119" y="423941"/>
                </a:lnTo>
                <a:lnTo>
                  <a:pt x="107556" y="426262"/>
                </a:lnTo>
                <a:lnTo>
                  <a:pt x="116650" y="425100"/>
                </a:lnTo>
                <a:lnTo>
                  <a:pt x="124064" y="422009"/>
                </a:lnTo>
                <a:lnTo>
                  <a:pt x="129914" y="417588"/>
                </a:lnTo>
                <a:lnTo>
                  <a:pt x="132797" y="414210"/>
                </a:lnTo>
                <a:lnTo>
                  <a:pt x="109334" y="414210"/>
                </a:lnTo>
                <a:lnTo>
                  <a:pt x="102069" y="406590"/>
                </a:lnTo>
                <a:lnTo>
                  <a:pt x="102069" y="396138"/>
                </a:lnTo>
                <a:lnTo>
                  <a:pt x="103756" y="388304"/>
                </a:lnTo>
                <a:lnTo>
                  <a:pt x="108783" y="382114"/>
                </a:lnTo>
                <a:lnTo>
                  <a:pt x="117098" y="378414"/>
                </a:lnTo>
                <a:lnTo>
                  <a:pt x="128651" y="378053"/>
                </a:lnTo>
                <a:lnTo>
                  <a:pt x="129006" y="377355"/>
                </a:lnTo>
                <a:lnTo>
                  <a:pt x="123061" y="372033"/>
                </a:lnTo>
                <a:lnTo>
                  <a:pt x="118257" y="369641"/>
                </a:lnTo>
                <a:close/>
              </a:path>
              <a:path w="331469" h="426720">
                <a:moveTo>
                  <a:pt x="155752" y="412432"/>
                </a:moveTo>
                <a:lnTo>
                  <a:pt x="134315" y="412432"/>
                </a:lnTo>
                <a:lnTo>
                  <a:pt x="136271" y="420941"/>
                </a:lnTo>
                <a:lnTo>
                  <a:pt x="142113" y="425907"/>
                </a:lnTo>
                <a:lnTo>
                  <a:pt x="159829" y="425907"/>
                </a:lnTo>
                <a:lnTo>
                  <a:pt x="165684" y="420941"/>
                </a:lnTo>
                <a:lnTo>
                  <a:pt x="166788" y="416509"/>
                </a:lnTo>
                <a:lnTo>
                  <a:pt x="159486" y="416509"/>
                </a:lnTo>
                <a:lnTo>
                  <a:pt x="155752" y="412788"/>
                </a:lnTo>
                <a:lnTo>
                  <a:pt x="155752" y="412432"/>
                </a:lnTo>
                <a:close/>
              </a:path>
              <a:path w="331469" h="426720">
                <a:moveTo>
                  <a:pt x="167093" y="413321"/>
                </a:moveTo>
                <a:lnTo>
                  <a:pt x="159486" y="416509"/>
                </a:lnTo>
                <a:lnTo>
                  <a:pt x="166788" y="416509"/>
                </a:lnTo>
                <a:lnTo>
                  <a:pt x="167360" y="414210"/>
                </a:lnTo>
                <a:lnTo>
                  <a:pt x="167449" y="413854"/>
                </a:lnTo>
                <a:lnTo>
                  <a:pt x="167093" y="413321"/>
                </a:lnTo>
                <a:close/>
              </a:path>
              <a:path w="331469" h="426720">
                <a:moveTo>
                  <a:pt x="146643" y="342264"/>
                </a:moveTo>
                <a:lnTo>
                  <a:pt x="128816" y="342264"/>
                </a:lnTo>
                <a:lnTo>
                  <a:pt x="133794" y="349351"/>
                </a:lnTo>
                <a:lnTo>
                  <a:pt x="133794" y="406755"/>
                </a:lnTo>
                <a:lnTo>
                  <a:pt x="129362" y="411378"/>
                </a:lnTo>
                <a:lnTo>
                  <a:pt x="124574" y="414210"/>
                </a:lnTo>
                <a:lnTo>
                  <a:pt x="132797" y="414210"/>
                </a:lnTo>
                <a:lnTo>
                  <a:pt x="134315" y="412432"/>
                </a:lnTo>
                <a:lnTo>
                  <a:pt x="155752" y="412432"/>
                </a:lnTo>
                <a:lnTo>
                  <a:pt x="155752" y="363359"/>
                </a:lnTo>
                <a:lnTo>
                  <a:pt x="153750" y="351824"/>
                </a:lnTo>
                <a:lnTo>
                  <a:pt x="147696" y="342865"/>
                </a:lnTo>
                <a:lnTo>
                  <a:pt x="146643" y="342264"/>
                </a:lnTo>
                <a:close/>
              </a:path>
              <a:path w="331469" h="426720">
                <a:moveTo>
                  <a:pt x="123151" y="335000"/>
                </a:moveTo>
                <a:lnTo>
                  <a:pt x="115109" y="335429"/>
                </a:lnTo>
                <a:lnTo>
                  <a:pt x="105835" y="336703"/>
                </a:lnTo>
                <a:lnTo>
                  <a:pt x="95694" y="338810"/>
                </a:lnTo>
                <a:lnTo>
                  <a:pt x="85051" y="341731"/>
                </a:lnTo>
                <a:lnTo>
                  <a:pt x="85051" y="364235"/>
                </a:lnTo>
                <a:lnTo>
                  <a:pt x="85940" y="364235"/>
                </a:lnTo>
                <a:lnTo>
                  <a:pt x="91387" y="358933"/>
                </a:lnTo>
                <a:lnTo>
                  <a:pt x="101071" y="351588"/>
                </a:lnTo>
                <a:lnTo>
                  <a:pt x="112181" y="345074"/>
                </a:lnTo>
                <a:lnTo>
                  <a:pt x="121907" y="342264"/>
                </a:lnTo>
                <a:lnTo>
                  <a:pt x="146643" y="342264"/>
                </a:lnTo>
                <a:lnTo>
                  <a:pt x="137520" y="337063"/>
                </a:lnTo>
                <a:lnTo>
                  <a:pt x="123151" y="335000"/>
                </a:lnTo>
                <a:close/>
              </a:path>
              <a:path w="331469" h="426720">
                <a:moveTo>
                  <a:pt x="253619" y="336067"/>
                </a:moveTo>
                <a:lnTo>
                  <a:pt x="227380" y="336067"/>
                </a:lnTo>
                <a:lnTo>
                  <a:pt x="227380" y="336765"/>
                </a:lnTo>
                <a:lnTo>
                  <a:pt x="229708" y="346810"/>
                </a:lnTo>
                <a:lnTo>
                  <a:pt x="231045" y="354494"/>
                </a:lnTo>
                <a:lnTo>
                  <a:pt x="231635" y="362826"/>
                </a:lnTo>
                <a:lnTo>
                  <a:pt x="231635" y="401624"/>
                </a:lnTo>
                <a:lnTo>
                  <a:pt x="232136" y="406512"/>
                </a:lnTo>
                <a:lnTo>
                  <a:pt x="232181" y="406946"/>
                </a:lnTo>
                <a:lnTo>
                  <a:pt x="232537" y="409244"/>
                </a:lnTo>
                <a:lnTo>
                  <a:pt x="233235" y="415632"/>
                </a:lnTo>
                <a:lnTo>
                  <a:pt x="234835" y="421830"/>
                </a:lnTo>
                <a:lnTo>
                  <a:pt x="236067" y="424840"/>
                </a:lnTo>
                <a:lnTo>
                  <a:pt x="257873" y="424840"/>
                </a:lnTo>
                <a:lnTo>
                  <a:pt x="257873" y="424141"/>
                </a:lnTo>
                <a:lnTo>
                  <a:pt x="256903" y="420389"/>
                </a:lnTo>
                <a:lnTo>
                  <a:pt x="255474" y="414231"/>
                </a:lnTo>
                <a:lnTo>
                  <a:pt x="254254" y="406946"/>
                </a:lnTo>
                <a:lnTo>
                  <a:pt x="254181" y="406512"/>
                </a:lnTo>
                <a:lnTo>
                  <a:pt x="253619" y="398081"/>
                </a:lnTo>
                <a:lnTo>
                  <a:pt x="253619" y="336067"/>
                </a:lnTo>
                <a:close/>
              </a:path>
              <a:path w="331469" h="426720">
                <a:moveTo>
                  <a:pt x="196557" y="336067"/>
                </a:moveTo>
                <a:lnTo>
                  <a:pt x="170154" y="336067"/>
                </a:lnTo>
                <a:lnTo>
                  <a:pt x="170154" y="336765"/>
                </a:lnTo>
                <a:lnTo>
                  <a:pt x="171114" y="340618"/>
                </a:lnTo>
                <a:lnTo>
                  <a:pt x="172543" y="346810"/>
                </a:lnTo>
                <a:lnTo>
                  <a:pt x="173842" y="354494"/>
                </a:lnTo>
                <a:lnTo>
                  <a:pt x="174409" y="362826"/>
                </a:lnTo>
                <a:lnTo>
                  <a:pt x="174409" y="396316"/>
                </a:lnTo>
                <a:lnTo>
                  <a:pt x="176435" y="408694"/>
                </a:lnTo>
                <a:lnTo>
                  <a:pt x="182249" y="418133"/>
                </a:lnTo>
                <a:lnTo>
                  <a:pt x="191452" y="424150"/>
                </a:lnTo>
                <a:lnTo>
                  <a:pt x="203644" y="426262"/>
                </a:lnTo>
                <a:lnTo>
                  <a:pt x="213998" y="423714"/>
                </a:lnTo>
                <a:lnTo>
                  <a:pt x="220689" y="418133"/>
                </a:lnTo>
                <a:lnTo>
                  <a:pt x="224348" y="412503"/>
                </a:lnTo>
                <a:lnTo>
                  <a:pt x="224601" y="411911"/>
                </a:lnTo>
                <a:lnTo>
                  <a:pt x="204520" y="411911"/>
                </a:lnTo>
                <a:lnTo>
                  <a:pt x="196557" y="406768"/>
                </a:lnTo>
                <a:lnTo>
                  <a:pt x="196557" y="336067"/>
                </a:lnTo>
                <a:close/>
              </a:path>
              <a:path w="331469" h="426720">
                <a:moveTo>
                  <a:pt x="224726" y="409079"/>
                </a:moveTo>
                <a:lnTo>
                  <a:pt x="220840" y="411022"/>
                </a:lnTo>
                <a:lnTo>
                  <a:pt x="217106" y="411911"/>
                </a:lnTo>
                <a:lnTo>
                  <a:pt x="224601" y="411911"/>
                </a:lnTo>
                <a:lnTo>
                  <a:pt x="225437" y="409955"/>
                </a:lnTo>
                <a:lnTo>
                  <a:pt x="224726" y="409079"/>
                </a:lnTo>
                <a:close/>
              </a:path>
              <a:path w="331469" h="426720">
                <a:moveTo>
                  <a:pt x="328983" y="351685"/>
                </a:moveTo>
                <a:lnTo>
                  <a:pt x="307784" y="351685"/>
                </a:lnTo>
                <a:lnTo>
                  <a:pt x="315417" y="352717"/>
                </a:lnTo>
                <a:lnTo>
                  <a:pt x="315078" y="352717"/>
                </a:lnTo>
                <a:lnTo>
                  <a:pt x="321489" y="355644"/>
                </a:lnTo>
                <a:lnTo>
                  <a:pt x="327113" y="359981"/>
                </a:lnTo>
                <a:lnTo>
                  <a:pt x="327825" y="359981"/>
                </a:lnTo>
                <a:lnTo>
                  <a:pt x="328983" y="351685"/>
                </a:lnTo>
                <a:close/>
              </a:path>
              <a:path w="331469" h="426720">
                <a:moveTo>
                  <a:pt x="324104" y="334111"/>
                </a:moveTo>
                <a:lnTo>
                  <a:pt x="320916" y="334111"/>
                </a:lnTo>
                <a:lnTo>
                  <a:pt x="310790" y="337093"/>
                </a:lnTo>
                <a:lnTo>
                  <a:pt x="304238" y="343481"/>
                </a:lnTo>
                <a:lnTo>
                  <a:pt x="300710" y="349834"/>
                </a:lnTo>
                <a:lnTo>
                  <a:pt x="299656" y="352717"/>
                </a:lnTo>
                <a:lnTo>
                  <a:pt x="300367" y="353428"/>
                </a:lnTo>
                <a:lnTo>
                  <a:pt x="307784" y="351685"/>
                </a:lnTo>
                <a:lnTo>
                  <a:pt x="328983" y="351685"/>
                </a:lnTo>
                <a:lnTo>
                  <a:pt x="331190" y="335889"/>
                </a:lnTo>
                <a:lnTo>
                  <a:pt x="327469" y="334644"/>
                </a:lnTo>
                <a:lnTo>
                  <a:pt x="324104" y="334111"/>
                </a:lnTo>
                <a:close/>
              </a:path>
              <a:path w="331469" h="426720">
                <a:moveTo>
                  <a:pt x="294690" y="336067"/>
                </a:moveTo>
                <a:lnTo>
                  <a:pt x="268287" y="336067"/>
                </a:lnTo>
                <a:lnTo>
                  <a:pt x="268287" y="336765"/>
                </a:lnTo>
                <a:lnTo>
                  <a:pt x="269250" y="340518"/>
                </a:lnTo>
                <a:lnTo>
                  <a:pt x="270675" y="346676"/>
                </a:lnTo>
                <a:lnTo>
                  <a:pt x="271966" y="354394"/>
                </a:lnTo>
                <a:lnTo>
                  <a:pt x="272529" y="362826"/>
                </a:lnTo>
                <a:lnTo>
                  <a:pt x="272529" y="398081"/>
                </a:lnTo>
                <a:lnTo>
                  <a:pt x="271966" y="406512"/>
                </a:lnTo>
                <a:lnTo>
                  <a:pt x="270675" y="414231"/>
                </a:lnTo>
                <a:lnTo>
                  <a:pt x="269250" y="420389"/>
                </a:lnTo>
                <a:lnTo>
                  <a:pt x="268287" y="424141"/>
                </a:lnTo>
                <a:lnTo>
                  <a:pt x="268287" y="424840"/>
                </a:lnTo>
                <a:lnTo>
                  <a:pt x="298767" y="424840"/>
                </a:lnTo>
                <a:lnTo>
                  <a:pt x="298767" y="424141"/>
                </a:lnTo>
                <a:lnTo>
                  <a:pt x="297900" y="420389"/>
                </a:lnTo>
                <a:lnTo>
                  <a:pt x="296524" y="414231"/>
                </a:lnTo>
                <a:lnTo>
                  <a:pt x="295250" y="406512"/>
                </a:lnTo>
                <a:lnTo>
                  <a:pt x="294690" y="398081"/>
                </a:lnTo>
                <a:lnTo>
                  <a:pt x="294690" y="336067"/>
                </a:lnTo>
                <a:close/>
              </a:path>
            </a:pathLst>
          </a:custGeom>
          <a:solidFill>
            <a:srgbClr val="003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888000" y="360009"/>
            <a:ext cx="1656080" cy="937894"/>
            <a:chOff x="12888000" y="360009"/>
            <a:chExt cx="1656080" cy="937894"/>
          </a:xfrm>
        </p:grpSpPr>
        <p:sp>
          <p:nvSpPr>
            <p:cNvPr id="4" name="object 4"/>
            <p:cNvSpPr/>
            <p:nvPr/>
          </p:nvSpPr>
          <p:spPr>
            <a:xfrm>
              <a:off x="12888000" y="360009"/>
              <a:ext cx="1656080" cy="937894"/>
            </a:xfrm>
            <a:custGeom>
              <a:avLst/>
              <a:gdLst/>
              <a:ahLst/>
              <a:cxnLst/>
              <a:rect l="l" t="t" r="r" b="b"/>
              <a:pathLst>
                <a:path w="1656080" h="937894">
                  <a:moveTo>
                    <a:pt x="1656038" y="0"/>
                  </a:moveTo>
                  <a:lnTo>
                    <a:pt x="86474" y="0"/>
                  </a:lnTo>
                  <a:lnTo>
                    <a:pt x="66948" y="43605"/>
                  </a:lnTo>
                  <a:lnTo>
                    <a:pt x="49731" y="88400"/>
                  </a:lnTo>
                  <a:lnTo>
                    <a:pt x="34913" y="134316"/>
                  </a:lnTo>
                  <a:lnTo>
                    <a:pt x="22586" y="181282"/>
                  </a:lnTo>
                  <a:lnTo>
                    <a:pt x="12841" y="229229"/>
                  </a:lnTo>
                  <a:lnTo>
                    <a:pt x="5767" y="278084"/>
                  </a:lnTo>
                  <a:lnTo>
                    <a:pt x="1457" y="327779"/>
                  </a:lnTo>
                  <a:lnTo>
                    <a:pt x="0" y="378244"/>
                  </a:lnTo>
                  <a:lnTo>
                    <a:pt x="0" y="557885"/>
                  </a:lnTo>
                  <a:lnTo>
                    <a:pt x="1468" y="608606"/>
                  </a:lnTo>
                  <a:lnTo>
                    <a:pt x="5815" y="658547"/>
                  </a:lnTo>
                  <a:lnTo>
                    <a:pt x="12948" y="707637"/>
                  </a:lnTo>
                  <a:lnTo>
                    <a:pt x="22777" y="755807"/>
                  </a:lnTo>
                  <a:lnTo>
                    <a:pt x="35211" y="802985"/>
                  </a:lnTo>
                  <a:lnTo>
                    <a:pt x="50159" y="849102"/>
                  </a:lnTo>
                  <a:lnTo>
                    <a:pt x="67531" y="894087"/>
                  </a:lnTo>
                  <a:lnTo>
                    <a:pt x="87236" y="937869"/>
                  </a:lnTo>
                  <a:lnTo>
                    <a:pt x="1656038" y="937869"/>
                  </a:lnTo>
                  <a:lnTo>
                    <a:pt x="1656038" y="0"/>
                  </a:lnTo>
                  <a:close/>
                </a:path>
              </a:pathLst>
            </a:custGeom>
            <a:solidFill>
              <a:srgbClr val="E405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57983" y="880951"/>
              <a:ext cx="169513" cy="30122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465070" y="772664"/>
              <a:ext cx="158750" cy="343535"/>
            </a:xfrm>
            <a:custGeom>
              <a:avLst/>
              <a:gdLst/>
              <a:ahLst/>
              <a:cxnLst/>
              <a:rect l="l" t="t" r="r" b="b"/>
              <a:pathLst>
                <a:path w="158750" h="343534">
                  <a:moveTo>
                    <a:pt x="101936" y="133431"/>
                  </a:moveTo>
                  <a:lnTo>
                    <a:pt x="40100" y="13962"/>
                  </a:lnTo>
                  <a:lnTo>
                    <a:pt x="34823" y="4344"/>
                  </a:lnTo>
                  <a:lnTo>
                    <a:pt x="30083" y="24"/>
                  </a:lnTo>
                  <a:lnTo>
                    <a:pt x="23194" y="0"/>
                  </a:lnTo>
                  <a:lnTo>
                    <a:pt x="11474" y="3269"/>
                  </a:lnTo>
                  <a:lnTo>
                    <a:pt x="1737" y="11380"/>
                  </a:lnTo>
                  <a:lnTo>
                    <a:pt x="0" y="23643"/>
                  </a:lnTo>
                  <a:lnTo>
                    <a:pt x="2376" y="35690"/>
                  </a:lnTo>
                  <a:lnTo>
                    <a:pt x="4984" y="43159"/>
                  </a:lnTo>
                  <a:lnTo>
                    <a:pt x="19684" y="81695"/>
                  </a:lnTo>
                  <a:lnTo>
                    <a:pt x="50168" y="161633"/>
                  </a:lnTo>
                  <a:lnTo>
                    <a:pt x="80294" y="240639"/>
                  </a:lnTo>
                  <a:lnTo>
                    <a:pt x="93922" y="276382"/>
                  </a:lnTo>
                  <a:lnTo>
                    <a:pt x="146018" y="314927"/>
                  </a:lnTo>
                  <a:lnTo>
                    <a:pt x="158426" y="34298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07406" y="786766"/>
              <a:ext cx="85039" cy="1065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08408" y="880951"/>
              <a:ext cx="169511" cy="3012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912409" y="772664"/>
              <a:ext cx="158750" cy="343535"/>
            </a:xfrm>
            <a:custGeom>
              <a:avLst/>
              <a:gdLst/>
              <a:ahLst/>
              <a:cxnLst/>
              <a:rect l="l" t="t" r="r" b="b"/>
              <a:pathLst>
                <a:path w="158750" h="343534">
                  <a:moveTo>
                    <a:pt x="56489" y="133431"/>
                  </a:moveTo>
                  <a:lnTo>
                    <a:pt x="118325" y="13962"/>
                  </a:lnTo>
                  <a:lnTo>
                    <a:pt x="123602" y="4344"/>
                  </a:lnTo>
                  <a:lnTo>
                    <a:pt x="128343" y="24"/>
                  </a:lnTo>
                  <a:lnTo>
                    <a:pt x="135231" y="0"/>
                  </a:lnTo>
                  <a:lnTo>
                    <a:pt x="146951" y="3269"/>
                  </a:lnTo>
                  <a:lnTo>
                    <a:pt x="156688" y="11380"/>
                  </a:lnTo>
                  <a:lnTo>
                    <a:pt x="158426" y="23643"/>
                  </a:lnTo>
                  <a:lnTo>
                    <a:pt x="156049" y="35690"/>
                  </a:lnTo>
                  <a:lnTo>
                    <a:pt x="153441" y="43159"/>
                  </a:lnTo>
                  <a:lnTo>
                    <a:pt x="138735" y="81695"/>
                  </a:lnTo>
                  <a:lnTo>
                    <a:pt x="108253" y="161633"/>
                  </a:lnTo>
                  <a:lnTo>
                    <a:pt x="78130" y="240639"/>
                  </a:lnTo>
                  <a:lnTo>
                    <a:pt x="64503" y="276382"/>
                  </a:lnTo>
                  <a:lnTo>
                    <a:pt x="12407" y="314927"/>
                  </a:lnTo>
                  <a:lnTo>
                    <a:pt x="0" y="34298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43460" y="786766"/>
              <a:ext cx="85026" cy="10659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571744" y="486894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221" y="201104"/>
                  </a:moveTo>
                  <a:lnTo>
                    <a:pt x="396910" y="247218"/>
                  </a:lnTo>
                  <a:lnTo>
                    <a:pt x="381780" y="289550"/>
                  </a:lnTo>
                  <a:lnTo>
                    <a:pt x="358039" y="326893"/>
                  </a:lnTo>
                  <a:lnTo>
                    <a:pt x="326895" y="358038"/>
                  </a:lnTo>
                  <a:lnTo>
                    <a:pt x="289555" y="381779"/>
                  </a:lnTo>
                  <a:lnTo>
                    <a:pt x="247226" y="396910"/>
                  </a:lnTo>
                  <a:lnTo>
                    <a:pt x="201117" y="402221"/>
                  </a:lnTo>
                  <a:lnTo>
                    <a:pt x="155002" y="396910"/>
                  </a:lnTo>
                  <a:lnTo>
                    <a:pt x="112670" y="381779"/>
                  </a:lnTo>
                  <a:lnTo>
                    <a:pt x="75328" y="358038"/>
                  </a:lnTo>
                  <a:lnTo>
                    <a:pt x="44183" y="326893"/>
                  </a:lnTo>
                  <a:lnTo>
                    <a:pt x="20441" y="289550"/>
                  </a:lnTo>
                  <a:lnTo>
                    <a:pt x="5311" y="247218"/>
                  </a:lnTo>
                  <a:lnTo>
                    <a:pt x="0" y="201104"/>
                  </a:lnTo>
                  <a:lnTo>
                    <a:pt x="5311" y="154994"/>
                  </a:lnTo>
                  <a:lnTo>
                    <a:pt x="20441" y="112666"/>
                  </a:lnTo>
                  <a:lnTo>
                    <a:pt x="44183" y="75326"/>
                  </a:lnTo>
                  <a:lnTo>
                    <a:pt x="75328" y="44182"/>
                  </a:lnTo>
                  <a:lnTo>
                    <a:pt x="112670" y="20441"/>
                  </a:lnTo>
                  <a:lnTo>
                    <a:pt x="155002" y="5311"/>
                  </a:lnTo>
                  <a:lnTo>
                    <a:pt x="201117" y="0"/>
                  </a:lnTo>
                  <a:lnTo>
                    <a:pt x="247226" y="5311"/>
                  </a:lnTo>
                  <a:lnTo>
                    <a:pt x="289555" y="20441"/>
                  </a:lnTo>
                  <a:lnTo>
                    <a:pt x="326895" y="44182"/>
                  </a:lnTo>
                  <a:lnTo>
                    <a:pt x="358039" y="75326"/>
                  </a:lnTo>
                  <a:lnTo>
                    <a:pt x="381780" y="112666"/>
                  </a:lnTo>
                  <a:lnTo>
                    <a:pt x="396910" y="154994"/>
                  </a:lnTo>
                  <a:lnTo>
                    <a:pt x="402221" y="201104"/>
                  </a:lnTo>
                  <a:close/>
                </a:path>
                <a:path w="402590" h="402590">
                  <a:moveTo>
                    <a:pt x="225297" y="1422"/>
                  </a:moveTo>
                  <a:lnTo>
                    <a:pt x="217985" y="9897"/>
                  </a:lnTo>
                  <a:lnTo>
                    <a:pt x="214807" y="15835"/>
                  </a:lnTo>
                  <a:lnTo>
                    <a:pt x="215096" y="22037"/>
                  </a:lnTo>
                  <a:lnTo>
                    <a:pt x="218185" y="31305"/>
                  </a:lnTo>
                  <a:lnTo>
                    <a:pt x="224299" y="38750"/>
                  </a:lnTo>
                  <a:lnTo>
                    <a:pt x="232949" y="40728"/>
                  </a:lnTo>
                  <a:lnTo>
                    <a:pt x="242399" y="41906"/>
                  </a:lnTo>
                  <a:lnTo>
                    <a:pt x="250913" y="46951"/>
                  </a:lnTo>
                  <a:lnTo>
                    <a:pt x="258699" y="55338"/>
                  </a:lnTo>
                  <a:lnTo>
                    <a:pt x="264080" y="62787"/>
                  </a:lnTo>
                  <a:lnTo>
                    <a:pt x="262522" y="68367"/>
                  </a:lnTo>
                  <a:lnTo>
                    <a:pt x="249491" y="71145"/>
                  </a:lnTo>
                  <a:lnTo>
                    <a:pt x="231593" y="73323"/>
                  </a:lnTo>
                  <a:lnTo>
                    <a:pt x="218365" y="77903"/>
                  </a:lnTo>
                  <a:lnTo>
                    <a:pt x="209674" y="85152"/>
                  </a:lnTo>
                  <a:lnTo>
                    <a:pt x="205384" y="95338"/>
                  </a:lnTo>
                  <a:lnTo>
                    <a:pt x="204095" y="103673"/>
                  </a:lnTo>
                  <a:lnTo>
                    <a:pt x="203606" y="108675"/>
                  </a:lnTo>
                  <a:lnTo>
                    <a:pt x="202584" y="115546"/>
                  </a:lnTo>
                  <a:lnTo>
                    <a:pt x="199694" y="129489"/>
                  </a:lnTo>
                  <a:lnTo>
                    <a:pt x="196576" y="147898"/>
                  </a:lnTo>
                  <a:lnTo>
                    <a:pt x="197196" y="162571"/>
                  </a:lnTo>
                  <a:lnTo>
                    <a:pt x="203688" y="170306"/>
                  </a:lnTo>
                  <a:lnTo>
                    <a:pt x="218185" y="167906"/>
                  </a:lnTo>
                  <a:lnTo>
                    <a:pt x="238019" y="159548"/>
                  </a:lnTo>
                  <a:lnTo>
                    <a:pt x="255184" y="154389"/>
                  </a:lnTo>
                  <a:lnTo>
                    <a:pt x="263809" y="156699"/>
                  </a:lnTo>
                  <a:lnTo>
                    <a:pt x="258025" y="170751"/>
                  </a:lnTo>
                  <a:lnTo>
                    <a:pt x="244955" y="185427"/>
                  </a:lnTo>
                  <a:lnTo>
                    <a:pt x="235616" y="192098"/>
                  </a:lnTo>
                  <a:lnTo>
                    <a:pt x="230011" y="198767"/>
                  </a:lnTo>
                  <a:lnTo>
                    <a:pt x="230589" y="246100"/>
                  </a:lnTo>
                  <a:lnTo>
                    <a:pt x="237039" y="289486"/>
                  </a:lnTo>
                  <a:lnTo>
                    <a:pt x="256603" y="336943"/>
                  </a:lnTo>
                  <a:lnTo>
                    <a:pt x="267123" y="327175"/>
                  </a:lnTo>
                  <a:lnTo>
                    <a:pt x="277774" y="312121"/>
                  </a:lnTo>
                  <a:lnTo>
                    <a:pt x="289225" y="291409"/>
                  </a:lnTo>
                  <a:lnTo>
                    <a:pt x="302145" y="264668"/>
                  </a:lnTo>
                  <a:lnTo>
                    <a:pt x="314771" y="239122"/>
                  </a:lnTo>
                  <a:lnTo>
                    <a:pt x="324199" y="220378"/>
                  </a:lnTo>
                  <a:lnTo>
                    <a:pt x="329359" y="205637"/>
                  </a:lnTo>
                  <a:lnTo>
                    <a:pt x="329183" y="192100"/>
                  </a:lnTo>
                  <a:lnTo>
                    <a:pt x="323242" y="178868"/>
                  </a:lnTo>
                  <a:lnTo>
                    <a:pt x="315837" y="167374"/>
                  </a:lnTo>
                  <a:lnTo>
                    <a:pt x="312969" y="158283"/>
                  </a:lnTo>
                  <a:lnTo>
                    <a:pt x="320636" y="152260"/>
                  </a:lnTo>
                  <a:lnTo>
                    <a:pt x="333734" y="154210"/>
                  </a:lnTo>
                  <a:lnTo>
                    <a:pt x="344296" y="164703"/>
                  </a:lnTo>
                  <a:lnTo>
                    <a:pt x="354058" y="177867"/>
                  </a:lnTo>
                  <a:lnTo>
                    <a:pt x="364756" y="187833"/>
                  </a:lnTo>
                  <a:lnTo>
                    <a:pt x="377211" y="193507"/>
                  </a:lnTo>
                  <a:lnTo>
                    <a:pt x="389356" y="197669"/>
                  </a:lnTo>
                  <a:lnTo>
                    <a:pt x="398568" y="200230"/>
                  </a:lnTo>
                  <a:lnTo>
                    <a:pt x="402221" y="201104"/>
                  </a:lnTo>
                </a:path>
                <a:path w="402590" h="402590">
                  <a:moveTo>
                    <a:pt x="78739" y="43395"/>
                  </a:moveTo>
                  <a:lnTo>
                    <a:pt x="85253" y="50250"/>
                  </a:lnTo>
                  <a:lnTo>
                    <a:pt x="92436" y="62437"/>
                  </a:lnTo>
                  <a:lnTo>
                    <a:pt x="97753" y="77023"/>
                  </a:lnTo>
                  <a:lnTo>
                    <a:pt x="98666" y="91071"/>
                  </a:lnTo>
                  <a:lnTo>
                    <a:pt x="97221" y="101562"/>
                  </a:lnTo>
                  <a:lnTo>
                    <a:pt x="73561" y="150654"/>
                  </a:lnTo>
                  <a:lnTo>
                    <a:pt x="54546" y="177863"/>
                  </a:lnTo>
                  <a:lnTo>
                    <a:pt x="48412" y="188961"/>
                  </a:lnTo>
                  <a:lnTo>
                    <a:pt x="46012" y="200456"/>
                  </a:lnTo>
                  <a:lnTo>
                    <a:pt x="45745" y="211685"/>
                  </a:lnTo>
                  <a:lnTo>
                    <a:pt x="46012" y="221983"/>
                  </a:lnTo>
                  <a:lnTo>
                    <a:pt x="47345" y="231828"/>
                  </a:lnTo>
                  <a:lnTo>
                    <a:pt x="50279" y="241007"/>
                  </a:lnTo>
                  <a:lnTo>
                    <a:pt x="53212" y="247786"/>
                  </a:lnTo>
                  <a:lnTo>
                    <a:pt x="54546" y="250431"/>
                  </a:lnTo>
                  <a:lnTo>
                    <a:pt x="57280" y="241407"/>
                  </a:lnTo>
                  <a:lnTo>
                    <a:pt x="60415" y="236918"/>
                  </a:lnTo>
                  <a:lnTo>
                    <a:pt x="65953" y="235629"/>
                  </a:lnTo>
                  <a:lnTo>
                    <a:pt x="75895" y="236207"/>
                  </a:lnTo>
                  <a:lnTo>
                    <a:pt x="80073" y="236550"/>
                  </a:lnTo>
                  <a:lnTo>
                    <a:pt x="110108" y="267576"/>
                  </a:lnTo>
                  <a:lnTo>
                    <a:pt x="110630" y="277225"/>
                  </a:lnTo>
                  <a:lnTo>
                    <a:pt x="111645" y="287185"/>
                  </a:lnTo>
                  <a:lnTo>
                    <a:pt x="113298" y="296572"/>
                  </a:lnTo>
                  <a:lnTo>
                    <a:pt x="115735" y="304507"/>
                  </a:lnTo>
                  <a:lnTo>
                    <a:pt x="126695" y="318028"/>
                  </a:lnTo>
                  <a:lnTo>
                    <a:pt x="142060" y="331544"/>
                  </a:lnTo>
                  <a:lnTo>
                    <a:pt x="151555" y="342925"/>
                  </a:lnTo>
                  <a:lnTo>
                    <a:pt x="144906" y="350037"/>
                  </a:lnTo>
                  <a:lnTo>
                    <a:pt x="126919" y="350998"/>
                  </a:lnTo>
                  <a:lnTo>
                    <a:pt x="109334" y="345952"/>
                  </a:lnTo>
                  <a:lnTo>
                    <a:pt x="75895" y="321589"/>
                  </a:lnTo>
                  <a:lnTo>
                    <a:pt x="50079" y="290372"/>
                  </a:lnTo>
                  <a:lnTo>
                    <a:pt x="41744" y="281038"/>
                  </a:lnTo>
                  <a:lnTo>
                    <a:pt x="31297" y="273585"/>
                  </a:lnTo>
                  <a:lnTo>
                    <a:pt x="22180" y="271070"/>
                  </a:lnTo>
                  <a:lnTo>
                    <a:pt x="15730" y="271224"/>
                  </a:lnTo>
                  <a:lnTo>
                    <a:pt x="13284" y="27178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360009"/>
            <a:ext cx="10330180" cy="937894"/>
          </a:xfrm>
          <a:custGeom>
            <a:avLst/>
            <a:gdLst/>
            <a:ahLst/>
            <a:cxnLst/>
            <a:rect l="l" t="t" r="r" b="b"/>
            <a:pathLst>
              <a:path w="10330180" h="937894">
                <a:moveTo>
                  <a:pt x="10243238" y="0"/>
                </a:moveTo>
                <a:lnTo>
                  <a:pt x="0" y="0"/>
                </a:lnTo>
                <a:lnTo>
                  <a:pt x="0" y="937869"/>
                </a:lnTo>
                <a:lnTo>
                  <a:pt x="10242476" y="937869"/>
                </a:lnTo>
                <a:lnTo>
                  <a:pt x="10262180" y="894087"/>
                </a:lnTo>
                <a:lnTo>
                  <a:pt x="10279552" y="849102"/>
                </a:lnTo>
                <a:lnTo>
                  <a:pt x="10294501" y="802985"/>
                </a:lnTo>
                <a:lnTo>
                  <a:pt x="10306935" y="755807"/>
                </a:lnTo>
                <a:lnTo>
                  <a:pt x="10316764" y="707637"/>
                </a:lnTo>
                <a:lnTo>
                  <a:pt x="10323897" y="658547"/>
                </a:lnTo>
                <a:lnTo>
                  <a:pt x="10328243" y="608606"/>
                </a:lnTo>
                <a:lnTo>
                  <a:pt x="10329712" y="557885"/>
                </a:lnTo>
                <a:lnTo>
                  <a:pt x="10329712" y="378244"/>
                </a:lnTo>
                <a:lnTo>
                  <a:pt x="10328255" y="327779"/>
                </a:lnTo>
                <a:lnTo>
                  <a:pt x="10323944" y="278084"/>
                </a:lnTo>
                <a:lnTo>
                  <a:pt x="10316871" y="229229"/>
                </a:lnTo>
                <a:lnTo>
                  <a:pt x="10307125" y="181282"/>
                </a:lnTo>
                <a:lnTo>
                  <a:pt x="10294798" y="134316"/>
                </a:lnTo>
                <a:lnTo>
                  <a:pt x="10279981" y="88400"/>
                </a:lnTo>
                <a:lnTo>
                  <a:pt x="10262764" y="43605"/>
                </a:lnTo>
                <a:lnTo>
                  <a:pt x="10243238" y="0"/>
                </a:lnTo>
                <a:close/>
              </a:path>
            </a:pathLst>
          </a:custGeom>
          <a:solidFill>
            <a:srgbClr val="E405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667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Acknowledging</a:t>
            </a:r>
            <a:r>
              <a:rPr spc="-75" dirty="0"/>
              <a:t> </a:t>
            </a:r>
            <a:r>
              <a:rPr dirty="0"/>
              <a:t>that</a:t>
            </a:r>
            <a:r>
              <a:rPr spc="-70" dirty="0"/>
              <a:t> </a:t>
            </a:r>
            <a:r>
              <a:rPr dirty="0"/>
              <a:t>our</a:t>
            </a:r>
            <a:r>
              <a:rPr spc="-70" dirty="0"/>
              <a:t> </a:t>
            </a:r>
            <a:r>
              <a:rPr dirty="0"/>
              <a:t>resources</a:t>
            </a:r>
            <a:r>
              <a:rPr spc="-70" dirty="0"/>
              <a:t> </a:t>
            </a:r>
            <a:r>
              <a:rPr dirty="0"/>
              <a:t>are</a:t>
            </a:r>
            <a:r>
              <a:rPr spc="-70" dirty="0"/>
              <a:t> </a:t>
            </a:r>
            <a:r>
              <a:rPr spc="-40" dirty="0"/>
              <a:t>finite</a:t>
            </a:r>
            <a:r>
              <a:rPr spc="-70" dirty="0"/>
              <a:t> </a:t>
            </a:r>
            <a:r>
              <a:rPr dirty="0"/>
              <a:t>but</a:t>
            </a:r>
            <a:r>
              <a:rPr spc="-75" dirty="0"/>
              <a:t> </a:t>
            </a:r>
            <a:r>
              <a:rPr spc="-10" dirty="0"/>
              <a:t>circular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27300" y="1671099"/>
            <a:ext cx="4547870" cy="10414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Optimizing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b="1" spc="8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water</a:t>
            </a:r>
            <a:r>
              <a:rPr sz="1200" b="1" spc="1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5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footprint</a:t>
            </a:r>
            <a:r>
              <a:rPr sz="1200" b="1" spc="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for</a:t>
            </a:r>
            <a:r>
              <a:rPr sz="12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sustainable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resilience</a:t>
            </a:r>
            <a:endParaRPr sz="1200">
              <a:latin typeface="Larken" pitchFamily="2" charset="77"/>
              <a:cs typeface="Arial"/>
            </a:endParaRPr>
          </a:p>
          <a:p>
            <a:pPr marL="12700" marR="5080">
              <a:lnSpc>
                <a:spcPct val="111100"/>
              </a:lnSpc>
            </a:pP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territories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industries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meet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challenge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increasing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scarcity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water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resources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adapt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climate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change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consequences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 be able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protect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 activity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guarantee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-4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continuity</a:t>
            </a:r>
            <a:r>
              <a:rPr sz="1200" spc="-4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-4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service.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39299" y="1671099"/>
            <a:ext cx="4332605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Combating</a:t>
            </a:r>
            <a:r>
              <a:rPr sz="1200" spc="9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climate</a:t>
            </a:r>
            <a:r>
              <a:rPr sz="12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change</a:t>
            </a:r>
            <a:r>
              <a:rPr sz="12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by</a:t>
            </a:r>
            <a:r>
              <a:rPr sz="1200" spc="9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b="1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reducing</a:t>
            </a:r>
            <a:r>
              <a:rPr sz="1200" b="1" spc="9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our</a:t>
            </a:r>
            <a:r>
              <a:rPr sz="1200" b="1" spc="9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4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CO2</a:t>
            </a:r>
            <a:r>
              <a:rPr sz="1200" b="1" spc="95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10" dirty="0">
                <a:solidFill>
                  <a:srgbClr val="00395D"/>
                </a:solidFill>
                <a:latin typeface="Larken Bold" pitchFamily="2" charset="77"/>
                <a:cs typeface="Arial"/>
              </a:rPr>
              <a:t>emissions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, 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taking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into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account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specific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characteristics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2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water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sector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relying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dynamics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territory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in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which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our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municipal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customers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are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involved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circular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economy.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0004" y="2951988"/>
            <a:ext cx="6372225" cy="1577340"/>
          </a:xfrm>
          <a:custGeom>
            <a:avLst/>
            <a:gdLst/>
            <a:ahLst/>
            <a:cxnLst/>
            <a:rect l="l" t="t" r="r" b="b"/>
            <a:pathLst>
              <a:path w="6372225" h="1577339">
                <a:moveTo>
                  <a:pt x="6371996" y="0"/>
                </a:moveTo>
                <a:lnTo>
                  <a:pt x="0" y="0"/>
                </a:lnTo>
                <a:lnTo>
                  <a:pt x="0" y="1577009"/>
                </a:lnTo>
                <a:lnTo>
                  <a:pt x="6371996" y="1577009"/>
                </a:lnTo>
                <a:lnTo>
                  <a:pt x="6371996" y="0"/>
                </a:lnTo>
                <a:close/>
              </a:path>
            </a:pathLst>
          </a:custGeom>
          <a:solidFill>
            <a:srgbClr val="E6E9EF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52004" y="2952001"/>
            <a:ext cx="6372225" cy="1800225"/>
          </a:xfrm>
          <a:custGeom>
            <a:avLst/>
            <a:gdLst/>
            <a:ahLst/>
            <a:cxnLst/>
            <a:rect l="l" t="t" r="r" b="b"/>
            <a:pathLst>
              <a:path w="6372225" h="1800225">
                <a:moveTo>
                  <a:pt x="6371996" y="0"/>
                </a:moveTo>
                <a:lnTo>
                  <a:pt x="0" y="0"/>
                </a:lnTo>
                <a:lnTo>
                  <a:pt x="0" y="1799996"/>
                </a:lnTo>
                <a:lnTo>
                  <a:pt x="6371996" y="1799996"/>
                </a:lnTo>
                <a:lnTo>
                  <a:pt x="6371996" y="0"/>
                </a:lnTo>
                <a:close/>
              </a:path>
            </a:pathLst>
          </a:custGeom>
          <a:solidFill>
            <a:srgbClr val="E6E9EF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40004" y="4775987"/>
            <a:ext cx="6372225" cy="1776095"/>
          </a:xfrm>
          <a:custGeom>
            <a:avLst/>
            <a:gdLst/>
            <a:ahLst/>
            <a:cxnLst/>
            <a:rect l="l" t="t" r="r" b="b"/>
            <a:pathLst>
              <a:path w="6372225" h="1776095">
                <a:moveTo>
                  <a:pt x="6371996" y="0"/>
                </a:moveTo>
                <a:lnTo>
                  <a:pt x="0" y="0"/>
                </a:lnTo>
                <a:lnTo>
                  <a:pt x="0" y="1776006"/>
                </a:lnTo>
                <a:lnTo>
                  <a:pt x="6371996" y="1776006"/>
                </a:lnTo>
                <a:lnTo>
                  <a:pt x="6371996" y="0"/>
                </a:lnTo>
                <a:close/>
              </a:path>
            </a:pathLst>
          </a:custGeom>
          <a:solidFill>
            <a:srgbClr val="E6E9EF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52004" y="4971402"/>
            <a:ext cx="6372225" cy="1800225"/>
          </a:xfrm>
          <a:custGeom>
            <a:avLst/>
            <a:gdLst/>
            <a:ahLst/>
            <a:cxnLst/>
            <a:rect l="l" t="t" r="r" b="b"/>
            <a:pathLst>
              <a:path w="6372225" h="1800225">
                <a:moveTo>
                  <a:pt x="6371996" y="0"/>
                </a:moveTo>
                <a:lnTo>
                  <a:pt x="0" y="0"/>
                </a:lnTo>
                <a:lnTo>
                  <a:pt x="0" y="1799996"/>
                </a:lnTo>
                <a:lnTo>
                  <a:pt x="6371996" y="1799996"/>
                </a:lnTo>
                <a:lnTo>
                  <a:pt x="6371996" y="0"/>
                </a:lnTo>
                <a:close/>
              </a:path>
            </a:pathLst>
          </a:custGeom>
          <a:solidFill>
            <a:srgbClr val="E6E9EF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4999" y="3075171"/>
            <a:ext cx="38989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16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Reduce</a:t>
            </a:r>
            <a:r>
              <a:rPr sz="1400" b="1" spc="-7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our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8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water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consumption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4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and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6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that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9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of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our</a:t>
            </a:r>
            <a:r>
              <a:rPr sz="1400" b="1" spc="-7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clients</a:t>
            </a:r>
            <a:endParaRPr sz="1400">
              <a:latin typeface="Larken" pitchFamily="2" charset="77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07000" y="3075171"/>
            <a:ext cx="17621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10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Cutting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21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CO2</a:t>
            </a:r>
            <a:r>
              <a:rPr sz="1400" b="1" spc="-6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5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emissions…</a:t>
            </a:r>
            <a:endParaRPr sz="1400">
              <a:latin typeface="Larken" pitchFamily="2" charset="77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4999" y="4899171"/>
            <a:ext cx="44310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11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Protect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8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water</a:t>
            </a:r>
            <a:r>
              <a:rPr sz="1400" b="1" spc="-6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4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resources</a:t>
            </a:r>
            <a:r>
              <a:rPr sz="1400" b="1" spc="-6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against</a:t>
            </a:r>
            <a:r>
              <a:rPr sz="1400" b="1" spc="-6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7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the</a:t>
            </a:r>
            <a:r>
              <a:rPr sz="1400" b="1" spc="-6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impact</a:t>
            </a:r>
            <a:r>
              <a:rPr sz="1400" b="1" spc="-6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9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of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9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climate</a:t>
            </a:r>
            <a:r>
              <a:rPr sz="1400" b="1" spc="-6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8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change</a:t>
            </a:r>
            <a:endParaRPr sz="1400">
              <a:latin typeface="Larken" pitchFamily="2" charset="77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07000" y="5094571"/>
            <a:ext cx="25647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34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…</a:t>
            </a:r>
            <a:r>
              <a:rPr sz="1400" b="1" spc="-7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4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supported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4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by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a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circular</a:t>
            </a:r>
            <a:r>
              <a:rPr sz="1400" b="1" spc="-7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approach</a:t>
            </a:r>
            <a:endParaRPr sz="1400">
              <a:latin typeface="Larken" pitchFamily="2" charset="77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4999" y="3767180"/>
            <a:ext cx="3691890" cy="557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Number</a:t>
            </a:r>
            <a:r>
              <a:rPr sz="1200" spc="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projects</a:t>
            </a:r>
            <a:r>
              <a:rPr sz="1200" spc="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20" dirty="0">
                <a:solidFill>
                  <a:srgbClr val="61829F"/>
                </a:solidFill>
                <a:latin typeface="Larken" pitchFamily="2" charset="77"/>
                <a:cs typeface="Arial"/>
              </a:rPr>
              <a:t>REUSE</a:t>
            </a:r>
            <a:r>
              <a:rPr sz="1200" spc="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sold</a:t>
            </a:r>
            <a:r>
              <a:rPr sz="1200" spc="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compared</a:t>
            </a:r>
            <a:r>
              <a:rPr sz="12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to</a:t>
            </a:r>
            <a:r>
              <a:rPr sz="1200" spc="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2024</a:t>
            </a:r>
            <a:endParaRPr sz="12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305"/>
              </a:spcBef>
            </a:pP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Network</a:t>
            </a:r>
            <a:r>
              <a:rPr sz="1200" spc="8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performance</a:t>
            </a:r>
            <a:r>
              <a:rPr sz="1200" spc="8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(municipal)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07000" y="3767180"/>
            <a:ext cx="4655185" cy="748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Actual</a:t>
            </a:r>
            <a:r>
              <a:rPr sz="1200" spc="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Carbon trajectory is</a:t>
            </a:r>
            <a:r>
              <a:rPr sz="1200" spc="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under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revision</a:t>
            </a:r>
            <a:endParaRPr sz="12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210"/>
              </a:spcBef>
            </a:pP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Top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20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suppliers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the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most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emissive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categories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challenged</a:t>
            </a:r>
            <a:endParaRPr sz="12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on</a:t>
            </a:r>
            <a:r>
              <a:rPr sz="1200" spc="1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their</a:t>
            </a:r>
            <a:r>
              <a:rPr sz="1200" spc="1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climate</a:t>
            </a:r>
            <a:r>
              <a:rPr sz="1200" spc="1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transition</a:t>
            </a:r>
            <a:r>
              <a:rPr sz="1200" spc="1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plan</a:t>
            </a:r>
            <a:r>
              <a:rPr sz="1200" spc="1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and</a:t>
            </a:r>
            <a:r>
              <a:rPr sz="1200" spc="1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alternatives</a:t>
            </a:r>
            <a:r>
              <a:rPr sz="1200" spc="1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products</a:t>
            </a:r>
            <a:r>
              <a:rPr sz="1200" spc="1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(scope</a:t>
            </a:r>
            <a:r>
              <a:rPr sz="1200" spc="1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3)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4999" y="5499899"/>
            <a:ext cx="4204335" cy="781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02030">
              <a:lnSpc>
                <a:spcPct val="111100"/>
              </a:lnSpc>
              <a:spcBef>
                <a:spcPts val="100"/>
              </a:spcBef>
            </a:pPr>
            <a:r>
              <a:rPr sz="1200" spc="-8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2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sites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assessed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regarding</a:t>
            </a:r>
            <a:r>
              <a:rPr sz="1200" spc="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their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exposition 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and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vulnerability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to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drought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and</a:t>
            </a:r>
            <a:r>
              <a:rPr sz="1200" spc="4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storms</a:t>
            </a:r>
            <a:endParaRPr sz="12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305"/>
              </a:spcBef>
            </a:pPr>
            <a:r>
              <a:rPr sz="1200" spc="-8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sites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assessed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regarding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their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sensitivity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to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biodiversity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707000" y="5785419"/>
            <a:ext cx="3881754" cy="743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Top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5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our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products/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solution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assessed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through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LCA</a:t>
            </a:r>
            <a:endParaRPr sz="1200">
              <a:latin typeface="Larken" pitchFamily="2" charset="77"/>
              <a:cs typeface="Arial"/>
            </a:endParaRPr>
          </a:p>
          <a:p>
            <a:pPr marR="635000">
              <a:lnSpc>
                <a:spcPct val="111100"/>
              </a:lnSpc>
              <a:spcBef>
                <a:spcPts val="1010"/>
              </a:spcBef>
            </a:pP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Percentage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Increase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for</a:t>
            </a:r>
            <a:r>
              <a:rPr sz="1200" spc="1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recovery</a:t>
            </a: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1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nutrients as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part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new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projects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sold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compared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to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2024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98181" y="3489306"/>
            <a:ext cx="896095" cy="8309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2030</a:t>
            </a:r>
            <a:r>
              <a:rPr sz="1000" b="1" spc="-65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 </a:t>
            </a:r>
            <a:r>
              <a:rPr sz="1000" b="1" spc="-8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Target</a:t>
            </a:r>
            <a:endParaRPr sz="1000" dirty="0">
              <a:latin typeface="Larken" pitchFamily="2" charset="77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995"/>
              </a:spcBef>
            </a:pPr>
            <a:r>
              <a:rPr sz="1200" b="1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+</a:t>
            </a:r>
            <a:r>
              <a:rPr sz="1200" b="1" spc="-6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20</a:t>
            </a:r>
            <a:r>
              <a:rPr lang="fr-FR" sz="12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2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200" dirty="0">
              <a:latin typeface="Larken" pitchFamily="2" charset="77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305"/>
              </a:spcBef>
            </a:pPr>
            <a:r>
              <a:rPr sz="12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82</a:t>
            </a:r>
            <a:r>
              <a:rPr lang="fr-FR" sz="12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2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200" dirty="0">
              <a:latin typeface="Larken" pitchFamily="2" charset="77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11748" y="5724191"/>
            <a:ext cx="405765" cy="557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2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2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200" dirty="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305"/>
              </a:spcBef>
            </a:pPr>
            <a:r>
              <a:rPr sz="12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2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2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200" dirty="0">
              <a:latin typeface="Larken" pitchFamily="2" charset="77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823747" y="4307906"/>
            <a:ext cx="4057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2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2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200" dirty="0">
              <a:latin typeface="Larken" pitchFamily="2" charset="77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785649" y="6321306"/>
            <a:ext cx="4438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+</a:t>
            </a:r>
            <a:r>
              <a:rPr sz="1200" b="1" spc="-6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20</a:t>
            </a:r>
            <a:r>
              <a:rPr lang="fr-FR" sz="12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 </a:t>
            </a:r>
            <a:r>
              <a:rPr sz="1200" b="1" spc="-25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%</a:t>
            </a:r>
            <a:endParaRPr sz="1200" dirty="0">
              <a:latin typeface="Larken" pitchFamily="2" charset="77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215037" y="5533125"/>
            <a:ext cx="955040" cy="4796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2030</a:t>
            </a:r>
            <a:r>
              <a:rPr sz="1000" b="1" spc="-65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 </a:t>
            </a:r>
            <a:r>
              <a:rPr sz="1000" b="1" spc="-8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Target</a:t>
            </a:r>
            <a:endParaRPr lang="fr-FR" sz="1000" dirty="0">
              <a:latin typeface="Larken" pitchFamily="2" charset="77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985"/>
              </a:spcBef>
            </a:pPr>
            <a:r>
              <a:rPr lang="fr-FR" sz="1200" b="1" spc="-20" dirty="0">
                <a:solidFill>
                  <a:srgbClr val="E40571"/>
                </a:solidFill>
                <a:latin typeface="Larken Bold" pitchFamily="2" charset="77"/>
                <a:cs typeface="Arial"/>
              </a:rPr>
              <a:t>100 %</a:t>
            </a:r>
            <a:endParaRPr lang="fr-FR" sz="1200" dirty="0">
              <a:latin typeface="Larken" pitchFamily="2" charset="77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610180" y="3489306"/>
            <a:ext cx="85488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2030</a:t>
            </a:r>
            <a:r>
              <a:rPr sz="1000" b="1" spc="-65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 Target</a:t>
            </a:r>
            <a:endParaRPr sz="1000" dirty="0">
              <a:latin typeface="Larken" pitchFamily="2" charset="77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06397" y="5310820"/>
            <a:ext cx="89609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2030</a:t>
            </a:r>
            <a:r>
              <a:rPr sz="1000" b="1" spc="-65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 Target</a:t>
            </a:r>
            <a:endParaRPr sz="1000" dirty="0">
              <a:latin typeface="Larken" pitchFamily="2" charset="77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318424" y="3914939"/>
            <a:ext cx="2480945" cy="355600"/>
            <a:chOff x="3318424" y="3914939"/>
            <a:chExt cx="2480945" cy="355600"/>
          </a:xfrm>
        </p:grpSpPr>
        <p:sp>
          <p:nvSpPr>
            <p:cNvPr id="36" name="object 36"/>
            <p:cNvSpPr/>
            <p:nvPr/>
          </p:nvSpPr>
          <p:spPr>
            <a:xfrm>
              <a:off x="4644000" y="3918114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143000">
                  <a:moveTo>
                    <a:pt x="0" y="0"/>
                  </a:moveTo>
                  <a:lnTo>
                    <a:pt x="1142403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4621619" y="3914940"/>
              <a:ext cx="1177925" cy="6350"/>
            </a:xfrm>
            <a:custGeom>
              <a:avLst/>
              <a:gdLst/>
              <a:ahLst/>
              <a:cxnLst/>
              <a:rect l="l" t="t" r="r" b="b"/>
              <a:pathLst>
                <a:path w="1177925" h="6350">
                  <a:moveTo>
                    <a:pt x="6350" y="3175"/>
                  </a:moveTo>
                  <a:lnTo>
                    <a:pt x="5422" y="939"/>
                  </a:lnTo>
                  <a:lnTo>
                    <a:pt x="3175" y="0"/>
                  </a:lnTo>
                  <a:lnTo>
                    <a:pt x="927" y="939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1177925" h="6350">
                  <a:moveTo>
                    <a:pt x="1177544" y="3175"/>
                  </a:moveTo>
                  <a:lnTo>
                    <a:pt x="1176616" y="939"/>
                  </a:lnTo>
                  <a:lnTo>
                    <a:pt x="1174369" y="0"/>
                  </a:lnTo>
                  <a:lnTo>
                    <a:pt x="1172121" y="939"/>
                  </a:lnTo>
                  <a:lnTo>
                    <a:pt x="1171194" y="3175"/>
                  </a:lnTo>
                  <a:lnTo>
                    <a:pt x="1172121" y="5422"/>
                  </a:lnTo>
                  <a:lnTo>
                    <a:pt x="1174369" y="6350"/>
                  </a:lnTo>
                  <a:lnTo>
                    <a:pt x="1176616" y="5422"/>
                  </a:lnTo>
                  <a:lnTo>
                    <a:pt x="1177544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340634" y="4267065"/>
              <a:ext cx="2446020" cy="0"/>
            </a:xfrm>
            <a:custGeom>
              <a:avLst/>
              <a:gdLst/>
              <a:ahLst/>
              <a:cxnLst/>
              <a:rect l="l" t="t" r="r" b="b"/>
              <a:pathLst>
                <a:path w="2446020">
                  <a:moveTo>
                    <a:pt x="0" y="0"/>
                  </a:moveTo>
                  <a:lnTo>
                    <a:pt x="2445854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318421" y="4263898"/>
              <a:ext cx="2480945" cy="6350"/>
            </a:xfrm>
            <a:custGeom>
              <a:avLst/>
              <a:gdLst/>
              <a:ahLst/>
              <a:cxnLst/>
              <a:rect l="l" t="t" r="r" b="b"/>
              <a:pathLst>
                <a:path w="2480945" h="6350">
                  <a:moveTo>
                    <a:pt x="6350" y="3175"/>
                  </a:moveTo>
                  <a:lnTo>
                    <a:pt x="5422" y="927"/>
                  </a:lnTo>
                  <a:lnTo>
                    <a:pt x="3175" y="0"/>
                  </a:lnTo>
                  <a:lnTo>
                    <a:pt x="927" y="927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2480945" h="6350">
                  <a:moveTo>
                    <a:pt x="2480754" y="3175"/>
                  </a:moveTo>
                  <a:lnTo>
                    <a:pt x="2479827" y="927"/>
                  </a:lnTo>
                  <a:lnTo>
                    <a:pt x="2477579" y="0"/>
                  </a:lnTo>
                  <a:lnTo>
                    <a:pt x="2475331" y="927"/>
                  </a:lnTo>
                  <a:lnTo>
                    <a:pt x="2474404" y="3175"/>
                  </a:lnTo>
                  <a:lnTo>
                    <a:pt x="2475331" y="5422"/>
                  </a:lnTo>
                  <a:lnTo>
                    <a:pt x="2477579" y="6350"/>
                  </a:lnTo>
                  <a:lnTo>
                    <a:pt x="2479827" y="5422"/>
                  </a:lnTo>
                  <a:lnTo>
                    <a:pt x="2480754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10699200" y="3914939"/>
            <a:ext cx="2012314" cy="546735"/>
            <a:chOff x="10699200" y="3914939"/>
            <a:chExt cx="2012314" cy="546735"/>
          </a:xfrm>
        </p:grpSpPr>
        <p:sp>
          <p:nvSpPr>
            <p:cNvPr id="41" name="object 41"/>
            <p:cNvSpPr/>
            <p:nvPr/>
          </p:nvSpPr>
          <p:spPr>
            <a:xfrm>
              <a:off x="10721477" y="3918114"/>
              <a:ext cx="1977389" cy="0"/>
            </a:xfrm>
            <a:custGeom>
              <a:avLst/>
              <a:gdLst/>
              <a:ahLst/>
              <a:cxnLst/>
              <a:rect l="l" t="t" r="r" b="b"/>
              <a:pathLst>
                <a:path w="1977390">
                  <a:moveTo>
                    <a:pt x="0" y="0"/>
                  </a:moveTo>
                  <a:lnTo>
                    <a:pt x="1976970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0699192" y="3914940"/>
              <a:ext cx="2012314" cy="6350"/>
            </a:xfrm>
            <a:custGeom>
              <a:avLst/>
              <a:gdLst/>
              <a:ahLst/>
              <a:cxnLst/>
              <a:rect l="l" t="t" r="r" b="b"/>
              <a:pathLst>
                <a:path w="2012315" h="6350">
                  <a:moveTo>
                    <a:pt x="6350" y="3175"/>
                  </a:moveTo>
                  <a:lnTo>
                    <a:pt x="5422" y="939"/>
                  </a:lnTo>
                  <a:lnTo>
                    <a:pt x="3175" y="0"/>
                  </a:lnTo>
                  <a:lnTo>
                    <a:pt x="927" y="939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2012315" h="6350">
                  <a:moveTo>
                    <a:pt x="2011972" y="3175"/>
                  </a:moveTo>
                  <a:lnTo>
                    <a:pt x="2011045" y="939"/>
                  </a:lnTo>
                  <a:lnTo>
                    <a:pt x="2008797" y="0"/>
                  </a:lnTo>
                  <a:lnTo>
                    <a:pt x="2006549" y="939"/>
                  </a:lnTo>
                  <a:lnTo>
                    <a:pt x="2005622" y="3175"/>
                  </a:lnTo>
                  <a:lnTo>
                    <a:pt x="2006549" y="5422"/>
                  </a:lnTo>
                  <a:lnTo>
                    <a:pt x="2008797" y="6350"/>
                  </a:lnTo>
                  <a:lnTo>
                    <a:pt x="2011045" y="5422"/>
                  </a:lnTo>
                  <a:lnTo>
                    <a:pt x="2011972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2484962" y="4458062"/>
              <a:ext cx="213995" cy="0"/>
            </a:xfrm>
            <a:custGeom>
              <a:avLst/>
              <a:gdLst/>
              <a:ahLst/>
              <a:cxnLst/>
              <a:rect l="l" t="t" r="r" b="b"/>
              <a:pathLst>
                <a:path w="213995">
                  <a:moveTo>
                    <a:pt x="0" y="0"/>
                  </a:moveTo>
                  <a:lnTo>
                    <a:pt x="213740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2463196" y="4454893"/>
              <a:ext cx="248285" cy="6350"/>
            </a:xfrm>
            <a:custGeom>
              <a:avLst/>
              <a:gdLst/>
              <a:ahLst/>
              <a:cxnLst/>
              <a:rect l="l" t="t" r="r" b="b"/>
              <a:pathLst>
                <a:path w="248284" h="6350">
                  <a:moveTo>
                    <a:pt x="6350" y="3175"/>
                  </a:moveTo>
                  <a:lnTo>
                    <a:pt x="5422" y="927"/>
                  </a:lnTo>
                  <a:lnTo>
                    <a:pt x="3175" y="0"/>
                  </a:lnTo>
                  <a:lnTo>
                    <a:pt x="927" y="927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248284" h="6350">
                  <a:moveTo>
                    <a:pt x="247980" y="3175"/>
                  </a:moveTo>
                  <a:lnTo>
                    <a:pt x="247053" y="927"/>
                  </a:lnTo>
                  <a:lnTo>
                    <a:pt x="244805" y="0"/>
                  </a:lnTo>
                  <a:lnTo>
                    <a:pt x="242557" y="927"/>
                  </a:lnTo>
                  <a:lnTo>
                    <a:pt x="241630" y="3175"/>
                  </a:lnTo>
                  <a:lnTo>
                    <a:pt x="242557" y="5422"/>
                  </a:lnTo>
                  <a:lnTo>
                    <a:pt x="244805" y="6350"/>
                  </a:lnTo>
                  <a:lnTo>
                    <a:pt x="247053" y="5422"/>
                  </a:lnTo>
                  <a:lnTo>
                    <a:pt x="247980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3750425" y="5871172"/>
            <a:ext cx="2049145" cy="355600"/>
            <a:chOff x="3750425" y="5871172"/>
            <a:chExt cx="2049145" cy="355600"/>
          </a:xfrm>
        </p:grpSpPr>
        <p:sp>
          <p:nvSpPr>
            <p:cNvPr id="46" name="object 46"/>
            <p:cNvSpPr/>
            <p:nvPr/>
          </p:nvSpPr>
          <p:spPr>
            <a:xfrm>
              <a:off x="3772688" y="5874347"/>
              <a:ext cx="2014220" cy="0"/>
            </a:xfrm>
            <a:custGeom>
              <a:avLst/>
              <a:gdLst/>
              <a:ahLst/>
              <a:cxnLst/>
              <a:rect l="l" t="t" r="r" b="b"/>
              <a:pathLst>
                <a:path w="2014220">
                  <a:moveTo>
                    <a:pt x="0" y="0"/>
                  </a:moveTo>
                  <a:lnTo>
                    <a:pt x="2013762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750424" y="5871172"/>
              <a:ext cx="2049145" cy="6350"/>
            </a:xfrm>
            <a:custGeom>
              <a:avLst/>
              <a:gdLst/>
              <a:ahLst/>
              <a:cxnLst/>
              <a:rect l="l" t="t" r="r" b="b"/>
              <a:pathLst>
                <a:path w="2049145" h="6350">
                  <a:moveTo>
                    <a:pt x="6350" y="3175"/>
                  </a:moveTo>
                  <a:lnTo>
                    <a:pt x="5410" y="939"/>
                  </a:lnTo>
                  <a:lnTo>
                    <a:pt x="3175" y="0"/>
                  </a:lnTo>
                  <a:lnTo>
                    <a:pt x="927" y="939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10" y="5422"/>
                  </a:lnTo>
                  <a:lnTo>
                    <a:pt x="6350" y="3175"/>
                  </a:lnTo>
                  <a:close/>
                </a:path>
                <a:path w="2049145" h="6350">
                  <a:moveTo>
                    <a:pt x="2048751" y="3175"/>
                  </a:moveTo>
                  <a:lnTo>
                    <a:pt x="2047811" y="939"/>
                  </a:lnTo>
                  <a:lnTo>
                    <a:pt x="2045576" y="0"/>
                  </a:lnTo>
                  <a:lnTo>
                    <a:pt x="2043328" y="939"/>
                  </a:lnTo>
                  <a:lnTo>
                    <a:pt x="2042401" y="3175"/>
                  </a:lnTo>
                  <a:lnTo>
                    <a:pt x="2043328" y="5422"/>
                  </a:lnTo>
                  <a:lnTo>
                    <a:pt x="2045576" y="6350"/>
                  </a:lnTo>
                  <a:lnTo>
                    <a:pt x="2047811" y="5422"/>
                  </a:lnTo>
                  <a:lnTo>
                    <a:pt x="2048751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154857" y="6223300"/>
              <a:ext cx="631825" cy="0"/>
            </a:xfrm>
            <a:custGeom>
              <a:avLst/>
              <a:gdLst/>
              <a:ahLst/>
              <a:cxnLst/>
              <a:rect l="l" t="t" r="r" b="b"/>
              <a:pathLst>
                <a:path w="631825">
                  <a:moveTo>
                    <a:pt x="0" y="0"/>
                  </a:moveTo>
                  <a:lnTo>
                    <a:pt x="631710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132819" y="6220130"/>
              <a:ext cx="666750" cy="6350"/>
            </a:xfrm>
            <a:custGeom>
              <a:avLst/>
              <a:gdLst/>
              <a:ahLst/>
              <a:cxnLst/>
              <a:rect l="l" t="t" r="r" b="b"/>
              <a:pathLst>
                <a:path w="666750" h="6350">
                  <a:moveTo>
                    <a:pt x="6350" y="3175"/>
                  </a:moveTo>
                  <a:lnTo>
                    <a:pt x="5422" y="927"/>
                  </a:lnTo>
                  <a:lnTo>
                    <a:pt x="3175" y="0"/>
                  </a:lnTo>
                  <a:lnTo>
                    <a:pt x="927" y="927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666750" h="6350">
                  <a:moveTo>
                    <a:pt x="666356" y="3175"/>
                  </a:moveTo>
                  <a:lnTo>
                    <a:pt x="665429" y="927"/>
                  </a:lnTo>
                  <a:lnTo>
                    <a:pt x="663181" y="0"/>
                  </a:lnTo>
                  <a:lnTo>
                    <a:pt x="660933" y="927"/>
                  </a:lnTo>
                  <a:lnTo>
                    <a:pt x="660006" y="3175"/>
                  </a:lnTo>
                  <a:lnTo>
                    <a:pt x="660933" y="5422"/>
                  </a:lnTo>
                  <a:lnTo>
                    <a:pt x="663181" y="6350"/>
                  </a:lnTo>
                  <a:lnTo>
                    <a:pt x="665429" y="5422"/>
                  </a:lnTo>
                  <a:lnTo>
                    <a:pt x="666356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11088000" y="5929104"/>
            <a:ext cx="1623695" cy="546100"/>
            <a:chOff x="11088000" y="5929104"/>
            <a:chExt cx="1623695" cy="546100"/>
          </a:xfrm>
        </p:grpSpPr>
        <p:sp>
          <p:nvSpPr>
            <p:cNvPr id="51" name="object 51"/>
            <p:cNvSpPr/>
            <p:nvPr/>
          </p:nvSpPr>
          <p:spPr>
            <a:xfrm>
              <a:off x="11743683" y="5932279"/>
              <a:ext cx="955040" cy="0"/>
            </a:xfrm>
            <a:custGeom>
              <a:avLst/>
              <a:gdLst/>
              <a:ahLst/>
              <a:cxnLst/>
              <a:rect l="l" t="t" r="r" b="b"/>
              <a:pathLst>
                <a:path w="955040">
                  <a:moveTo>
                    <a:pt x="0" y="0"/>
                  </a:moveTo>
                  <a:lnTo>
                    <a:pt x="954862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1721592" y="5929109"/>
              <a:ext cx="989965" cy="6350"/>
            </a:xfrm>
            <a:custGeom>
              <a:avLst/>
              <a:gdLst/>
              <a:ahLst/>
              <a:cxnLst/>
              <a:rect l="l" t="t" r="r" b="b"/>
              <a:pathLst>
                <a:path w="989965" h="6350">
                  <a:moveTo>
                    <a:pt x="6350" y="3175"/>
                  </a:moveTo>
                  <a:lnTo>
                    <a:pt x="5422" y="927"/>
                  </a:lnTo>
                  <a:lnTo>
                    <a:pt x="3175" y="0"/>
                  </a:lnTo>
                  <a:lnTo>
                    <a:pt x="927" y="927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989965" h="6350">
                  <a:moveTo>
                    <a:pt x="989571" y="3175"/>
                  </a:moveTo>
                  <a:lnTo>
                    <a:pt x="988644" y="927"/>
                  </a:lnTo>
                  <a:lnTo>
                    <a:pt x="986396" y="0"/>
                  </a:lnTo>
                  <a:lnTo>
                    <a:pt x="984148" y="927"/>
                  </a:lnTo>
                  <a:lnTo>
                    <a:pt x="983221" y="3175"/>
                  </a:lnTo>
                  <a:lnTo>
                    <a:pt x="984148" y="5422"/>
                  </a:lnTo>
                  <a:lnTo>
                    <a:pt x="986396" y="6350"/>
                  </a:lnTo>
                  <a:lnTo>
                    <a:pt x="988644" y="5422"/>
                  </a:lnTo>
                  <a:lnTo>
                    <a:pt x="989571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1110197" y="6471464"/>
              <a:ext cx="1588770" cy="0"/>
            </a:xfrm>
            <a:custGeom>
              <a:avLst/>
              <a:gdLst/>
              <a:ahLst/>
              <a:cxnLst/>
              <a:rect l="l" t="t" r="r" b="b"/>
              <a:pathLst>
                <a:path w="1588770">
                  <a:moveTo>
                    <a:pt x="0" y="0"/>
                  </a:moveTo>
                  <a:lnTo>
                    <a:pt x="1588287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1087989" y="6468300"/>
              <a:ext cx="1623695" cy="6350"/>
            </a:xfrm>
            <a:custGeom>
              <a:avLst/>
              <a:gdLst/>
              <a:ahLst/>
              <a:cxnLst/>
              <a:rect l="l" t="t" r="r" b="b"/>
              <a:pathLst>
                <a:path w="1623695" h="6350">
                  <a:moveTo>
                    <a:pt x="6350" y="3175"/>
                  </a:moveTo>
                  <a:lnTo>
                    <a:pt x="5422" y="927"/>
                  </a:lnTo>
                  <a:lnTo>
                    <a:pt x="3175" y="0"/>
                  </a:lnTo>
                  <a:lnTo>
                    <a:pt x="939" y="927"/>
                  </a:lnTo>
                  <a:lnTo>
                    <a:pt x="0" y="3175"/>
                  </a:lnTo>
                  <a:lnTo>
                    <a:pt x="939" y="5410"/>
                  </a:lnTo>
                  <a:lnTo>
                    <a:pt x="3175" y="6350"/>
                  </a:lnTo>
                  <a:lnTo>
                    <a:pt x="5422" y="5410"/>
                  </a:lnTo>
                  <a:lnTo>
                    <a:pt x="6350" y="3175"/>
                  </a:lnTo>
                  <a:close/>
                </a:path>
                <a:path w="1623695" h="6350">
                  <a:moveTo>
                    <a:pt x="1623174" y="3175"/>
                  </a:moveTo>
                  <a:lnTo>
                    <a:pt x="1622247" y="927"/>
                  </a:lnTo>
                  <a:lnTo>
                    <a:pt x="1619999" y="0"/>
                  </a:lnTo>
                  <a:lnTo>
                    <a:pt x="1617764" y="927"/>
                  </a:lnTo>
                  <a:lnTo>
                    <a:pt x="1616824" y="3175"/>
                  </a:lnTo>
                  <a:lnTo>
                    <a:pt x="1617764" y="5410"/>
                  </a:lnTo>
                  <a:lnTo>
                    <a:pt x="1619999" y="6350"/>
                  </a:lnTo>
                  <a:lnTo>
                    <a:pt x="1622247" y="5410"/>
                  </a:lnTo>
                  <a:lnTo>
                    <a:pt x="1623174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sp>
        <p:nvSpPr>
          <p:cNvPr id="57" name="object 57"/>
          <p:cNvSpPr/>
          <p:nvPr/>
        </p:nvSpPr>
        <p:spPr>
          <a:xfrm>
            <a:off x="7391651" y="1753006"/>
            <a:ext cx="0" cy="5016500"/>
          </a:xfrm>
          <a:custGeom>
            <a:avLst/>
            <a:gdLst/>
            <a:ahLst/>
            <a:cxnLst/>
            <a:rect l="l" t="t" r="r" b="b"/>
            <a:pathLst>
              <a:path h="5016500">
                <a:moveTo>
                  <a:pt x="0" y="0"/>
                </a:moveTo>
                <a:lnTo>
                  <a:pt x="0" y="5016004"/>
                </a:lnTo>
              </a:path>
            </a:pathLst>
          </a:custGeom>
          <a:ln w="12700">
            <a:solidFill>
              <a:srgbClr val="E40571"/>
            </a:solidFill>
          </a:ln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86001" y="1753006"/>
            <a:ext cx="0" cy="5016500"/>
          </a:xfrm>
          <a:custGeom>
            <a:avLst/>
            <a:gdLst/>
            <a:ahLst/>
            <a:cxnLst/>
            <a:rect l="l" t="t" r="r" b="b"/>
            <a:pathLst>
              <a:path h="5016500">
                <a:moveTo>
                  <a:pt x="0" y="0"/>
                </a:moveTo>
                <a:lnTo>
                  <a:pt x="0" y="5016004"/>
                </a:lnTo>
              </a:path>
            </a:pathLst>
          </a:custGeom>
          <a:ln w="12700">
            <a:solidFill>
              <a:srgbClr val="E40571"/>
            </a:solidFill>
          </a:ln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418211" y="379374"/>
            <a:ext cx="384175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00" b="1" spc="-50" dirty="0">
                <a:solidFill>
                  <a:srgbClr val="E40571"/>
                </a:solidFill>
                <a:latin typeface="Larken Bold"/>
                <a:cs typeface="Larken Bold"/>
              </a:rPr>
              <a:t>2</a:t>
            </a:r>
            <a:endParaRPr sz="5100">
              <a:latin typeface="Larken"/>
              <a:cs typeface="Larken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sldNum" sz="quarter" idx="7"/>
          </p:nvPr>
        </p:nvSpPr>
        <p:spPr>
          <a:xfrm>
            <a:off x="7184128" y="7636391"/>
            <a:ext cx="200025" cy="20774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>
                <a:latin typeface="Larken" pitchFamily="2" charset="77"/>
              </a:rPr>
              <a:t>7</a:t>
            </a:fld>
            <a:endParaRPr spc="-25" dirty="0">
              <a:latin typeface="Larken" pitchFamily="2" charset="77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0" dirty="0"/>
              <a:t>Saur_Sustainability</a:t>
            </a:r>
            <a:r>
              <a:rPr spc="-30" dirty="0"/>
              <a:t> </a:t>
            </a:r>
            <a:r>
              <a:rPr spc="-10" dirty="0"/>
              <a:t>Roadmap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0009"/>
            <a:ext cx="10330180" cy="937894"/>
          </a:xfrm>
          <a:custGeom>
            <a:avLst/>
            <a:gdLst/>
            <a:ahLst/>
            <a:cxnLst/>
            <a:rect l="l" t="t" r="r" b="b"/>
            <a:pathLst>
              <a:path w="10330180" h="937894">
                <a:moveTo>
                  <a:pt x="10243238" y="0"/>
                </a:moveTo>
                <a:lnTo>
                  <a:pt x="0" y="0"/>
                </a:lnTo>
                <a:lnTo>
                  <a:pt x="0" y="937869"/>
                </a:lnTo>
                <a:lnTo>
                  <a:pt x="10242476" y="937869"/>
                </a:lnTo>
                <a:lnTo>
                  <a:pt x="10262180" y="894087"/>
                </a:lnTo>
                <a:lnTo>
                  <a:pt x="10279552" y="849102"/>
                </a:lnTo>
                <a:lnTo>
                  <a:pt x="10294501" y="802985"/>
                </a:lnTo>
                <a:lnTo>
                  <a:pt x="10306935" y="755807"/>
                </a:lnTo>
                <a:lnTo>
                  <a:pt x="10316764" y="707637"/>
                </a:lnTo>
                <a:lnTo>
                  <a:pt x="10323897" y="658547"/>
                </a:lnTo>
                <a:lnTo>
                  <a:pt x="10328243" y="608606"/>
                </a:lnTo>
                <a:lnTo>
                  <a:pt x="10329712" y="557885"/>
                </a:lnTo>
                <a:lnTo>
                  <a:pt x="10329712" y="378244"/>
                </a:lnTo>
                <a:lnTo>
                  <a:pt x="10328255" y="327779"/>
                </a:lnTo>
                <a:lnTo>
                  <a:pt x="10323944" y="278084"/>
                </a:lnTo>
                <a:lnTo>
                  <a:pt x="10316871" y="229229"/>
                </a:lnTo>
                <a:lnTo>
                  <a:pt x="10307125" y="181282"/>
                </a:lnTo>
                <a:lnTo>
                  <a:pt x="10294798" y="134316"/>
                </a:lnTo>
                <a:lnTo>
                  <a:pt x="10279981" y="88400"/>
                </a:lnTo>
                <a:lnTo>
                  <a:pt x="10262764" y="43605"/>
                </a:lnTo>
                <a:lnTo>
                  <a:pt x="10243238" y="0"/>
                </a:lnTo>
                <a:close/>
              </a:path>
            </a:pathLst>
          </a:custGeom>
          <a:solidFill>
            <a:srgbClr val="0A67B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888000" y="360009"/>
            <a:ext cx="1656080" cy="937894"/>
            <a:chOff x="12888000" y="360009"/>
            <a:chExt cx="1656080" cy="937894"/>
          </a:xfrm>
        </p:grpSpPr>
        <p:sp>
          <p:nvSpPr>
            <p:cNvPr id="4" name="object 4"/>
            <p:cNvSpPr/>
            <p:nvPr/>
          </p:nvSpPr>
          <p:spPr>
            <a:xfrm>
              <a:off x="12888000" y="360009"/>
              <a:ext cx="1656080" cy="937894"/>
            </a:xfrm>
            <a:custGeom>
              <a:avLst/>
              <a:gdLst/>
              <a:ahLst/>
              <a:cxnLst/>
              <a:rect l="l" t="t" r="r" b="b"/>
              <a:pathLst>
                <a:path w="1656080" h="937894">
                  <a:moveTo>
                    <a:pt x="1656038" y="0"/>
                  </a:moveTo>
                  <a:lnTo>
                    <a:pt x="86474" y="0"/>
                  </a:lnTo>
                  <a:lnTo>
                    <a:pt x="66948" y="43605"/>
                  </a:lnTo>
                  <a:lnTo>
                    <a:pt x="49731" y="88400"/>
                  </a:lnTo>
                  <a:lnTo>
                    <a:pt x="34913" y="134316"/>
                  </a:lnTo>
                  <a:lnTo>
                    <a:pt x="22586" y="181282"/>
                  </a:lnTo>
                  <a:lnTo>
                    <a:pt x="12841" y="229229"/>
                  </a:lnTo>
                  <a:lnTo>
                    <a:pt x="5767" y="278084"/>
                  </a:lnTo>
                  <a:lnTo>
                    <a:pt x="1457" y="327779"/>
                  </a:lnTo>
                  <a:lnTo>
                    <a:pt x="0" y="378244"/>
                  </a:lnTo>
                  <a:lnTo>
                    <a:pt x="0" y="557885"/>
                  </a:lnTo>
                  <a:lnTo>
                    <a:pt x="1468" y="608606"/>
                  </a:lnTo>
                  <a:lnTo>
                    <a:pt x="5815" y="658547"/>
                  </a:lnTo>
                  <a:lnTo>
                    <a:pt x="12948" y="707637"/>
                  </a:lnTo>
                  <a:lnTo>
                    <a:pt x="22777" y="755807"/>
                  </a:lnTo>
                  <a:lnTo>
                    <a:pt x="35211" y="802985"/>
                  </a:lnTo>
                  <a:lnTo>
                    <a:pt x="50159" y="849102"/>
                  </a:lnTo>
                  <a:lnTo>
                    <a:pt x="67531" y="894087"/>
                  </a:lnTo>
                  <a:lnTo>
                    <a:pt x="87236" y="937869"/>
                  </a:lnTo>
                  <a:lnTo>
                    <a:pt x="1656038" y="937869"/>
                  </a:lnTo>
                  <a:lnTo>
                    <a:pt x="1656038" y="0"/>
                  </a:lnTo>
                  <a:close/>
                </a:path>
              </a:pathLst>
            </a:custGeom>
            <a:solidFill>
              <a:srgbClr val="0A67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401052" y="502778"/>
              <a:ext cx="640080" cy="377825"/>
            </a:xfrm>
            <a:custGeom>
              <a:avLst/>
              <a:gdLst/>
              <a:ahLst/>
              <a:cxnLst/>
              <a:rect l="l" t="t" r="r" b="b"/>
              <a:pathLst>
                <a:path w="640080" h="377825">
                  <a:moveTo>
                    <a:pt x="566673" y="377431"/>
                  </a:moveTo>
                  <a:lnTo>
                    <a:pt x="609485" y="375907"/>
                  </a:lnTo>
                  <a:lnTo>
                    <a:pt x="639546" y="344855"/>
                  </a:lnTo>
                  <a:lnTo>
                    <a:pt x="639546" y="293649"/>
                  </a:lnTo>
                  <a:lnTo>
                    <a:pt x="609384" y="262585"/>
                  </a:lnTo>
                  <a:lnTo>
                    <a:pt x="544931" y="260680"/>
                  </a:lnTo>
                  <a:lnTo>
                    <a:pt x="540147" y="245290"/>
                  </a:lnTo>
                  <a:lnTo>
                    <a:pt x="534354" y="230382"/>
                  </a:lnTo>
                  <a:lnTo>
                    <a:pt x="527591" y="215987"/>
                  </a:lnTo>
                  <a:lnTo>
                    <a:pt x="519899" y="202133"/>
                  </a:lnTo>
                  <a:lnTo>
                    <a:pt x="564400" y="154647"/>
                  </a:lnTo>
                  <a:lnTo>
                    <a:pt x="570795" y="144403"/>
                  </a:lnTo>
                  <a:lnTo>
                    <a:pt x="572793" y="132900"/>
                  </a:lnTo>
                  <a:lnTo>
                    <a:pt x="570417" y="121466"/>
                  </a:lnTo>
                  <a:lnTo>
                    <a:pt x="563689" y="111429"/>
                  </a:lnTo>
                  <a:lnTo>
                    <a:pt x="527469" y="75222"/>
                  </a:lnTo>
                  <a:lnTo>
                    <a:pt x="517414" y="68491"/>
                  </a:lnTo>
                  <a:lnTo>
                    <a:pt x="505955" y="66127"/>
                  </a:lnTo>
                  <a:lnTo>
                    <a:pt x="494429" y="68151"/>
                  </a:lnTo>
                  <a:lnTo>
                    <a:pt x="484174" y="74587"/>
                  </a:lnTo>
                  <a:lnTo>
                    <a:pt x="436295" y="119697"/>
                  </a:lnTo>
                  <a:lnTo>
                    <a:pt x="422516" y="112319"/>
                  </a:lnTo>
                  <a:lnTo>
                    <a:pt x="408212" y="105862"/>
                  </a:lnTo>
                  <a:lnTo>
                    <a:pt x="393419" y="100350"/>
                  </a:lnTo>
                  <a:lnTo>
                    <a:pt x="378167" y="95808"/>
                  </a:lnTo>
                  <a:lnTo>
                    <a:pt x="376021" y="30060"/>
                  </a:lnTo>
                  <a:lnTo>
                    <a:pt x="373294" y="18296"/>
                  </a:lnTo>
                  <a:lnTo>
                    <a:pt x="366571" y="8748"/>
                  </a:lnTo>
                  <a:lnTo>
                    <a:pt x="356806" y="2341"/>
                  </a:lnTo>
                  <a:lnTo>
                    <a:pt x="344957" y="0"/>
                  </a:lnTo>
                  <a:lnTo>
                    <a:pt x="293725" y="0"/>
                  </a:lnTo>
                  <a:lnTo>
                    <a:pt x="262661" y="30162"/>
                  </a:lnTo>
                  <a:lnTo>
                    <a:pt x="260730" y="95440"/>
                  </a:lnTo>
                  <a:lnTo>
                    <a:pt x="245278" y="99927"/>
                  </a:lnTo>
                  <a:lnTo>
                    <a:pt x="230284" y="105411"/>
                  </a:lnTo>
                  <a:lnTo>
                    <a:pt x="215787" y="111869"/>
                  </a:lnTo>
                  <a:lnTo>
                    <a:pt x="201828" y="119278"/>
                  </a:lnTo>
                  <a:lnTo>
                    <a:pt x="154698" y="75133"/>
                  </a:lnTo>
                  <a:lnTo>
                    <a:pt x="144445" y="68743"/>
                  </a:lnTo>
                  <a:lnTo>
                    <a:pt x="132935" y="66744"/>
                  </a:lnTo>
                  <a:lnTo>
                    <a:pt x="121499" y="69118"/>
                  </a:lnTo>
                  <a:lnTo>
                    <a:pt x="111467" y="75844"/>
                  </a:lnTo>
                  <a:lnTo>
                    <a:pt x="75247" y="112052"/>
                  </a:lnTo>
                  <a:lnTo>
                    <a:pt x="68511" y="122104"/>
                  </a:lnTo>
                  <a:lnTo>
                    <a:pt x="66146" y="133559"/>
                  </a:lnTo>
                  <a:lnTo>
                    <a:pt x="68169" y="145081"/>
                  </a:lnTo>
                  <a:lnTo>
                    <a:pt x="74599" y="155333"/>
                  </a:lnTo>
                  <a:lnTo>
                    <a:pt x="117995" y="201358"/>
                  </a:lnTo>
                  <a:lnTo>
                    <a:pt x="110136" y="215387"/>
                  </a:lnTo>
                  <a:lnTo>
                    <a:pt x="103236" y="229982"/>
                  </a:lnTo>
                  <a:lnTo>
                    <a:pt x="97334" y="245108"/>
                  </a:lnTo>
                  <a:lnTo>
                    <a:pt x="92468" y="260731"/>
                  </a:lnTo>
                  <a:lnTo>
                    <a:pt x="30162" y="262585"/>
                  </a:lnTo>
                  <a:lnTo>
                    <a:pt x="18361" y="265285"/>
                  </a:lnTo>
                  <a:lnTo>
                    <a:pt x="8780" y="272002"/>
                  </a:lnTo>
                  <a:lnTo>
                    <a:pt x="2350" y="281776"/>
                  </a:lnTo>
                  <a:lnTo>
                    <a:pt x="0" y="293649"/>
                  </a:lnTo>
                  <a:lnTo>
                    <a:pt x="0" y="344855"/>
                  </a:lnTo>
                  <a:lnTo>
                    <a:pt x="2341" y="356705"/>
                  </a:lnTo>
                  <a:lnTo>
                    <a:pt x="8750" y="366469"/>
                  </a:lnTo>
                  <a:lnTo>
                    <a:pt x="18302" y="373193"/>
                  </a:lnTo>
                  <a:lnTo>
                    <a:pt x="30073" y="375920"/>
                  </a:lnTo>
                  <a:lnTo>
                    <a:pt x="73393" y="37732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7254" y="838261"/>
              <a:ext cx="147154" cy="14712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405180" y="774634"/>
              <a:ext cx="631825" cy="379730"/>
            </a:xfrm>
            <a:custGeom>
              <a:avLst/>
              <a:gdLst/>
              <a:ahLst/>
              <a:cxnLst/>
              <a:rect l="l" t="t" r="r" b="b"/>
              <a:pathLst>
                <a:path w="631825" h="379730">
                  <a:moveTo>
                    <a:pt x="330695" y="231584"/>
                  </a:moveTo>
                  <a:lnTo>
                    <a:pt x="300596" y="231584"/>
                  </a:lnTo>
                  <a:lnTo>
                    <a:pt x="250686" y="241657"/>
                  </a:lnTo>
                  <a:lnTo>
                    <a:pt x="209931" y="269128"/>
                  </a:lnTo>
                  <a:lnTo>
                    <a:pt x="182452" y="309872"/>
                  </a:lnTo>
                  <a:lnTo>
                    <a:pt x="172377" y="359765"/>
                  </a:lnTo>
                  <a:lnTo>
                    <a:pt x="172377" y="371259"/>
                  </a:lnTo>
                  <a:lnTo>
                    <a:pt x="172377" y="375869"/>
                  </a:lnTo>
                  <a:lnTo>
                    <a:pt x="176110" y="379602"/>
                  </a:lnTo>
                  <a:lnTo>
                    <a:pt x="180721" y="379602"/>
                  </a:lnTo>
                  <a:lnTo>
                    <a:pt x="450583" y="379602"/>
                  </a:lnTo>
                  <a:lnTo>
                    <a:pt x="455180" y="379602"/>
                  </a:lnTo>
                  <a:lnTo>
                    <a:pt x="458914" y="375869"/>
                  </a:lnTo>
                  <a:lnTo>
                    <a:pt x="458914" y="371259"/>
                  </a:lnTo>
                  <a:lnTo>
                    <a:pt x="458914" y="359765"/>
                  </a:lnTo>
                  <a:lnTo>
                    <a:pt x="448838" y="309872"/>
                  </a:lnTo>
                  <a:lnTo>
                    <a:pt x="421360" y="269128"/>
                  </a:lnTo>
                  <a:lnTo>
                    <a:pt x="380604" y="241657"/>
                  </a:lnTo>
                  <a:lnTo>
                    <a:pt x="330695" y="231584"/>
                  </a:lnTo>
                  <a:close/>
                </a:path>
                <a:path w="631825" h="379730">
                  <a:moveTo>
                    <a:pt x="233565" y="378091"/>
                  </a:moveTo>
                  <a:lnTo>
                    <a:pt x="233565" y="320700"/>
                  </a:lnTo>
                </a:path>
                <a:path w="631825" h="379730">
                  <a:moveTo>
                    <a:pt x="397738" y="378091"/>
                  </a:moveTo>
                  <a:lnTo>
                    <a:pt x="397738" y="320700"/>
                  </a:lnTo>
                </a:path>
                <a:path w="631825" h="379730">
                  <a:moveTo>
                    <a:pt x="287705" y="199872"/>
                  </a:moveTo>
                  <a:lnTo>
                    <a:pt x="287705" y="231584"/>
                  </a:lnTo>
                </a:path>
                <a:path w="631825" h="379730">
                  <a:moveTo>
                    <a:pt x="343598" y="199872"/>
                  </a:moveTo>
                  <a:lnTo>
                    <a:pt x="343598" y="231584"/>
                  </a:lnTo>
                </a:path>
                <a:path w="631825" h="379730">
                  <a:moveTo>
                    <a:pt x="174155" y="134200"/>
                  </a:moveTo>
                  <a:lnTo>
                    <a:pt x="169783" y="155838"/>
                  </a:lnTo>
                  <a:lnTo>
                    <a:pt x="157864" y="173512"/>
                  </a:lnTo>
                  <a:lnTo>
                    <a:pt x="140186" y="185430"/>
                  </a:lnTo>
                  <a:lnTo>
                    <a:pt x="118541" y="189801"/>
                  </a:lnTo>
                  <a:lnTo>
                    <a:pt x="96889" y="185430"/>
                  </a:lnTo>
                  <a:lnTo>
                    <a:pt x="79208" y="173512"/>
                  </a:lnTo>
                  <a:lnTo>
                    <a:pt x="67287" y="155838"/>
                  </a:lnTo>
                  <a:lnTo>
                    <a:pt x="62915" y="134200"/>
                  </a:lnTo>
                  <a:lnTo>
                    <a:pt x="67287" y="112550"/>
                  </a:lnTo>
                  <a:lnTo>
                    <a:pt x="79208" y="94873"/>
                  </a:lnTo>
                  <a:lnTo>
                    <a:pt x="96889" y="82956"/>
                  </a:lnTo>
                  <a:lnTo>
                    <a:pt x="118541" y="78587"/>
                  </a:lnTo>
                  <a:lnTo>
                    <a:pt x="140186" y="82956"/>
                  </a:lnTo>
                  <a:lnTo>
                    <a:pt x="157864" y="94873"/>
                  </a:lnTo>
                  <a:lnTo>
                    <a:pt x="169783" y="112550"/>
                  </a:lnTo>
                  <a:lnTo>
                    <a:pt x="174155" y="134200"/>
                  </a:lnTo>
                  <a:close/>
                </a:path>
                <a:path w="631825" h="379730">
                  <a:moveTo>
                    <a:pt x="172097" y="334746"/>
                  </a:moveTo>
                  <a:lnTo>
                    <a:pt x="7480" y="334746"/>
                  </a:lnTo>
                  <a:lnTo>
                    <a:pt x="3352" y="334746"/>
                  </a:lnTo>
                  <a:lnTo>
                    <a:pt x="0" y="331393"/>
                  </a:lnTo>
                  <a:lnTo>
                    <a:pt x="0" y="327266"/>
                  </a:lnTo>
                  <a:lnTo>
                    <a:pt x="9039" y="282512"/>
                  </a:lnTo>
                  <a:lnTo>
                    <a:pt x="33688" y="245967"/>
                  </a:lnTo>
                  <a:lnTo>
                    <a:pt x="70246" y="221328"/>
                  </a:lnTo>
                  <a:lnTo>
                    <a:pt x="115011" y="212293"/>
                  </a:lnTo>
                  <a:lnTo>
                    <a:pt x="122059" y="212293"/>
                  </a:lnTo>
                  <a:lnTo>
                    <a:pt x="147157" y="215037"/>
                  </a:lnTo>
                  <a:lnTo>
                    <a:pt x="170333" y="222878"/>
                  </a:lnTo>
                  <a:lnTo>
                    <a:pt x="190998" y="235224"/>
                  </a:lnTo>
                  <a:lnTo>
                    <a:pt x="208559" y="251485"/>
                  </a:lnTo>
                  <a:lnTo>
                    <a:pt x="216585" y="260540"/>
                  </a:lnTo>
                </a:path>
                <a:path w="631825" h="379730">
                  <a:moveTo>
                    <a:pt x="50622" y="333489"/>
                  </a:moveTo>
                  <a:lnTo>
                    <a:pt x="50622" y="286016"/>
                  </a:lnTo>
                </a:path>
                <a:path w="631825" h="379730">
                  <a:moveTo>
                    <a:pt x="95415" y="186042"/>
                  </a:moveTo>
                  <a:lnTo>
                    <a:pt x="95415" y="212293"/>
                  </a:lnTo>
                </a:path>
                <a:path w="631825" h="379730">
                  <a:moveTo>
                    <a:pt x="141655" y="186042"/>
                  </a:moveTo>
                  <a:lnTo>
                    <a:pt x="141655" y="212293"/>
                  </a:lnTo>
                </a:path>
                <a:path w="631825" h="379730">
                  <a:moveTo>
                    <a:pt x="457136" y="134200"/>
                  </a:moveTo>
                  <a:lnTo>
                    <a:pt x="461507" y="155838"/>
                  </a:lnTo>
                  <a:lnTo>
                    <a:pt x="473429" y="173512"/>
                  </a:lnTo>
                  <a:lnTo>
                    <a:pt x="491110" y="185430"/>
                  </a:lnTo>
                  <a:lnTo>
                    <a:pt x="512762" y="189801"/>
                  </a:lnTo>
                  <a:lnTo>
                    <a:pt x="534414" y="185430"/>
                  </a:lnTo>
                  <a:lnTo>
                    <a:pt x="552095" y="173512"/>
                  </a:lnTo>
                  <a:lnTo>
                    <a:pt x="564017" y="155838"/>
                  </a:lnTo>
                  <a:lnTo>
                    <a:pt x="568388" y="134200"/>
                  </a:lnTo>
                  <a:lnTo>
                    <a:pt x="564017" y="112550"/>
                  </a:lnTo>
                  <a:lnTo>
                    <a:pt x="552095" y="94873"/>
                  </a:lnTo>
                  <a:lnTo>
                    <a:pt x="534414" y="82956"/>
                  </a:lnTo>
                  <a:lnTo>
                    <a:pt x="512762" y="78587"/>
                  </a:lnTo>
                  <a:lnTo>
                    <a:pt x="491110" y="82956"/>
                  </a:lnTo>
                  <a:lnTo>
                    <a:pt x="473429" y="94873"/>
                  </a:lnTo>
                  <a:lnTo>
                    <a:pt x="461507" y="112550"/>
                  </a:lnTo>
                  <a:lnTo>
                    <a:pt x="457136" y="134200"/>
                  </a:lnTo>
                  <a:close/>
                </a:path>
                <a:path w="631825" h="379730">
                  <a:moveTo>
                    <a:pt x="459193" y="334746"/>
                  </a:moveTo>
                  <a:lnTo>
                    <a:pt x="623811" y="334746"/>
                  </a:lnTo>
                  <a:lnTo>
                    <a:pt x="627951" y="334746"/>
                  </a:lnTo>
                  <a:lnTo>
                    <a:pt x="631291" y="331393"/>
                  </a:lnTo>
                  <a:lnTo>
                    <a:pt x="631291" y="327266"/>
                  </a:lnTo>
                  <a:lnTo>
                    <a:pt x="622254" y="282512"/>
                  </a:lnTo>
                  <a:lnTo>
                    <a:pt x="597608" y="245967"/>
                  </a:lnTo>
                  <a:lnTo>
                    <a:pt x="561050" y="221328"/>
                  </a:lnTo>
                  <a:lnTo>
                    <a:pt x="516280" y="212293"/>
                  </a:lnTo>
                  <a:lnTo>
                    <a:pt x="509244" y="212293"/>
                  </a:lnTo>
                  <a:lnTo>
                    <a:pt x="484145" y="215037"/>
                  </a:lnTo>
                  <a:lnTo>
                    <a:pt x="460965" y="222878"/>
                  </a:lnTo>
                  <a:lnTo>
                    <a:pt x="440300" y="235224"/>
                  </a:lnTo>
                  <a:lnTo>
                    <a:pt x="422744" y="251485"/>
                  </a:lnTo>
                  <a:lnTo>
                    <a:pt x="416001" y="259778"/>
                  </a:lnTo>
                </a:path>
                <a:path w="631825" h="379730">
                  <a:moveTo>
                    <a:pt x="580669" y="333489"/>
                  </a:moveTo>
                  <a:lnTo>
                    <a:pt x="580669" y="286016"/>
                  </a:lnTo>
                </a:path>
                <a:path w="631825" h="379730">
                  <a:moveTo>
                    <a:pt x="535889" y="186042"/>
                  </a:moveTo>
                  <a:lnTo>
                    <a:pt x="535889" y="212293"/>
                  </a:lnTo>
                </a:path>
                <a:path w="631825" h="379730">
                  <a:moveTo>
                    <a:pt x="489648" y="186042"/>
                  </a:moveTo>
                  <a:lnTo>
                    <a:pt x="489648" y="212293"/>
                  </a:lnTo>
                </a:path>
                <a:path w="631825" h="379730">
                  <a:moveTo>
                    <a:pt x="343738" y="73507"/>
                  </a:moveTo>
                  <a:lnTo>
                    <a:pt x="343738" y="0"/>
                  </a:lnTo>
                  <a:lnTo>
                    <a:pt x="287705" y="0"/>
                  </a:lnTo>
                  <a:lnTo>
                    <a:pt x="287705" y="74510"/>
                  </a:lnTo>
                </a:path>
                <a:path w="631825" h="379730">
                  <a:moveTo>
                    <a:pt x="232956" y="248196"/>
                  </a:moveTo>
                  <a:lnTo>
                    <a:pt x="232956" y="0"/>
                  </a:lnTo>
                  <a:lnTo>
                    <a:pt x="176911" y="0"/>
                  </a:lnTo>
                  <a:lnTo>
                    <a:pt x="176911" y="226047"/>
                  </a:lnTo>
                </a:path>
                <a:path w="631825" h="379730">
                  <a:moveTo>
                    <a:pt x="452513" y="226047"/>
                  </a:moveTo>
                  <a:lnTo>
                    <a:pt x="452513" y="0"/>
                  </a:lnTo>
                  <a:lnTo>
                    <a:pt x="396468" y="0"/>
                  </a:lnTo>
                  <a:lnTo>
                    <a:pt x="396468" y="248196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555174" y="650296"/>
              <a:ext cx="332105" cy="109855"/>
            </a:xfrm>
            <a:custGeom>
              <a:avLst/>
              <a:gdLst/>
              <a:ahLst/>
              <a:cxnLst/>
              <a:rect l="l" t="t" r="r" b="b"/>
              <a:pathLst>
                <a:path w="332105" h="109854">
                  <a:moveTo>
                    <a:pt x="332092" y="72694"/>
                  </a:moveTo>
                  <a:lnTo>
                    <a:pt x="278815" y="72694"/>
                  </a:lnTo>
                  <a:lnTo>
                    <a:pt x="165531" y="0"/>
                  </a:lnTo>
                  <a:lnTo>
                    <a:pt x="48666" y="72694"/>
                  </a:lnTo>
                  <a:lnTo>
                    <a:pt x="0" y="72694"/>
                  </a:lnTo>
                  <a:lnTo>
                    <a:pt x="0" y="109677"/>
                  </a:lnTo>
                  <a:lnTo>
                    <a:pt x="332092" y="109677"/>
                  </a:lnTo>
                  <a:lnTo>
                    <a:pt x="332092" y="72694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667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Adopting</a:t>
            </a:r>
            <a:r>
              <a:rPr spc="-60" dirty="0"/>
              <a:t> </a:t>
            </a:r>
            <a:r>
              <a:rPr dirty="0"/>
              <a:t>a</a:t>
            </a:r>
            <a:r>
              <a:rPr spc="-60" dirty="0"/>
              <a:t> </a:t>
            </a:r>
            <a:r>
              <a:rPr dirty="0"/>
              <a:t>shared</a:t>
            </a:r>
            <a:r>
              <a:rPr spc="-60" dirty="0"/>
              <a:t> </a:t>
            </a:r>
            <a:r>
              <a:rPr dirty="0"/>
              <a:t>and</a:t>
            </a:r>
            <a:r>
              <a:rPr spc="-60" dirty="0"/>
              <a:t> </a:t>
            </a:r>
            <a:r>
              <a:rPr dirty="0"/>
              <a:t>ethical</a:t>
            </a:r>
            <a:r>
              <a:rPr spc="-60" dirty="0"/>
              <a:t> </a:t>
            </a:r>
            <a:r>
              <a:rPr spc="-10" dirty="0"/>
              <a:t>governance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439300" y="1671099"/>
            <a:ext cx="4265295" cy="16510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Promoting</a:t>
            </a:r>
            <a:r>
              <a:rPr sz="1200" spc="-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a</a:t>
            </a:r>
            <a:r>
              <a:rPr sz="1200" spc="-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culture</a:t>
            </a:r>
            <a:r>
              <a:rPr sz="1200" spc="-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-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integrity</a:t>
            </a:r>
            <a:r>
              <a:rPr sz="1200" spc="-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-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transparency</a:t>
            </a:r>
            <a:endParaRPr sz="1200">
              <a:latin typeface="Larken" pitchFamily="2" charset="77"/>
              <a:cs typeface="Arial"/>
            </a:endParaRPr>
          </a:p>
          <a:p>
            <a:pPr marL="12700" marR="84455">
              <a:lnSpc>
                <a:spcPct val="111100"/>
              </a:lnSpc>
            </a:pP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-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being</a:t>
            </a:r>
            <a:r>
              <a:rPr sz="1200" spc="-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vigilant</a:t>
            </a:r>
            <a:r>
              <a:rPr sz="1200" spc="-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about</a:t>
            </a:r>
            <a:r>
              <a:rPr sz="1200" spc="-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human</a:t>
            </a:r>
            <a:r>
              <a:rPr sz="1200" spc="-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rights</a:t>
            </a:r>
            <a:r>
              <a:rPr sz="1200" spc="-3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abuses</a:t>
            </a:r>
            <a:r>
              <a:rPr sz="1200" spc="-3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throughout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value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chain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are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fundamental</a:t>
            </a:r>
            <a:r>
              <a:rPr sz="12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maintaining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trust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of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 stakeholders.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This also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enables us</a:t>
            </a:r>
            <a:r>
              <a:rPr sz="1200" spc="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consolidate</a:t>
            </a:r>
            <a:endParaRPr sz="1200">
              <a:latin typeface="Larken" pitchFamily="2" charset="77"/>
              <a:cs typeface="Arial"/>
            </a:endParaRPr>
          </a:p>
          <a:p>
            <a:pPr marL="12700" marR="6350">
              <a:lnSpc>
                <a:spcPct val="111100"/>
              </a:lnSpc>
            </a:pP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reputation</a:t>
            </a:r>
            <a:r>
              <a:rPr sz="12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ensure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that</a:t>
            </a:r>
            <a:r>
              <a:rPr sz="12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our</a:t>
            </a:r>
            <a:r>
              <a:rPr sz="12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activities are</a:t>
            </a:r>
            <a:r>
              <a:rPr sz="1200" spc="1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conducted </a:t>
            </a:r>
            <a:r>
              <a:rPr sz="1200" spc="70" dirty="0">
                <a:solidFill>
                  <a:srgbClr val="00395D"/>
                </a:solidFill>
                <a:latin typeface="Larken" pitchFamily="2" charset="77"/>
                <a:cs typeface="Arial"/>
              </a:rPr>
              <a:t>in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an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exemplary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45" dirty="0">
                <a:solidFill>
                  <a:srgbClr val="00395D"/>
                </a:solidFill>
                <a:latin typeface="Larken" pitchFamily="2" charset="77"/>
                <a:cs typeface="Arial"/>
              </a:rPr>
              <a:t>manner.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Saur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also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00395D"/>
                </a:solidFill>
                <a:latin typeface="Larken" pitchFamily="2" charset="77"/>
                <a:cs typeface="Arial"/>
              </a:rPr>
              <a:t>wants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give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10" dirty="0">
                <a:solidFill>
                  <a:srgbClr val="00395D"/>
                </a:solidFill>
                <a:latin typeface="Larken" pitchFamily="2" charset="77"/>
                <a:cs typeface="Arial"/>
              </a:rPr>
              <a:t>a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place</a:t>
            </a:r>
            <a:endParaRPr sz="1200">
              <a:latin typeface="Larken" pitchFamily="2" charset="77"/>
              <a:cs typeface="Arial"/>
            </a:endParaRPr>
          </a:p>
          <a:p>
            <a:pPr marL="12700" marR="5080">
              <a:lnSpc>
                <a:spcPct val="111100"/>
              </a:lnSpc>
            </a:pP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solidarity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and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75" dirty="0">
                <a:solidFill>
                  <a:srgbClr val="00395D"/>
                </a:solidFill>
                <a:latin typeface="Larken" pitchFamily="2" charset="77"/>
                <a:cs typeface="Arial"/>
              </a:rPr>
              <a:t>through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00395D"/>
                </a:solidFill>
                <a:latin typeface="Larken" pitchFamily="2" charset="77"/>
                <a:cs typeface="Arial"/>
              </a:rPr>
              <a:t>its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00395D"/>
                </a:solidFill>
                <a:latin typeface="Larken" pitchFamily="2" charset="77"/>
                <a:cs typeface="Arial"/>
              </a:rPr>
              <a:t>foundation,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00395D"/>
                </a:solidFill>
                <a:latin typeface="Larken" pitchFamily="2" charset="77"/>
                <a:cs typeface="Arial"/>
              </a:rPr>
              <a:t>support</a:t>
            </a:r>
            <a:r>
              <a:rPr sz="1200" spc="-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00395D"/>
                </a:solidFill>
                <a:latin typeface="Larken" pitchFamily="2" charset="77"/>
                <a:cs typeface="Arial"/>
              </a:rPr>
              <a:t>the</a:t>
            </a:r>
            <a:r>
              <a:rPr sz="1200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access </a:t>
            </a:r>
            <a:r>
              <a:rPr sz="1200" spc="85" dirty="0">
                <a:solidFill>
                  <a:srgbClr val="00395D"/>
                </a:solidFill>
                <a:latin typeface="Larken" pitchFamily="2" charset="77"/>
                <a:cs typeface="Arial"/>
              </a:rPr>
              <a:t>to</a:t>
            </a:r>
            <a:r>
              <a:rPr sz="1200" spc="-55" dirty="0">
                <a:solidFill>
                  <a:srgbClr val="00395D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00395D"/>
                </a:solidFill>
                <a:latin typeface="Larken" pitchFamily="2" charset="77"/>
                <a:cs typeface="Arial"/>
              </a:rPr>
              <a:t>water.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0004" y="3939997"/>
            <a:ext cx="6372225" cy="1339215"/>
          </a:xfrm>
          <a:custGeom>
            <a:avLst/>
            <a:gdLst/>
            <a:ahLst/>
            <a:cxnLst/>
            <a:rect l="l" t="t" r="r" b="b"/>
            <a:pathLst>
              <a:path w="6372225" h="1339214">
                <a:moveTo>
                  <a:pt x="6371996" y="0"/>
                </a:moveTo>
                <a:lnTo>
                  <a:pt x="0" y="0"/>
                </a:lnTo>
                <a:lnTo>
                  <a:pt x="0" y="1339011"/>
                </a:lnTo>
                <a:lnTo>
                  <a:pt x="6371996" y="1339011"/>
                </a:lnTo>
                <a:lnTo>
                  <a:pt x="6371996" y="0"/>
                </a:lnTo>
                <a:close/>
              </a:path>
            </a:pathLst>
          </a:custGeom>
          <a:solidFill>
            <a:srgbClr val="E6E9EF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0004" y="5469992"/>
            <a:ext cx="6372225" cy="2234565"/>
          </a:xfrm>
          <a:custGeom>
            <a:avLst/>
            <a:gdLst/>
            <a:ahLst/>
            <a:cxnLst/>
            <a:rect l="l" t="t" r="r" b="b"/>
            <a:pathLst>
              <a:path w="6372225" h="2234565">
                <a:moveTo>
                  <a:pt x="6371996" y="0"/>
                </a:moveTo>
                <a:lnTo>
                  <a:pt x="0" y="0"/>
                </a:lnTo>
                <a:lnTo>
                  <a:pt x="0" y="2234006"/>
                </a:lnTo>
                <a:lnTo>
                  <a:pt x="6371996" y="2234006"/>
                </a:lnTo>
                <a:lnTo>
                  <a:pt x="6371996" y="0"/>
                </a:lnTo>
                <a:close/>
              </a:path>
            </a:pathLst>
          </a:custGeom>
          <a:solidFill>
            <a:srgbClr val="E6E9EF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4999" y="4061171"/>
            <a:ext cx="26200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12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Sharing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value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7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with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our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9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stakeholders</a:t>
            </a:r>
            <a:endParaRPr sz="1400">
              <a:latin typeface="Larken" pitchFamily="2" charset="77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4999" y="5593171"/>
            <a:ext cx="3796665" cy="41655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R="5080">
              <a:lnSpc>
                <a:spcPts val="1400"/>
              </a:lnSpc>
              <a:spcBef>
                <a:spcPts val="380"/>
              </a:spcBef>
            </a:pPr>
            <a:r>
              <a:rPr sz="1400" b="1" spc="-254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A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2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shared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4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and</a:t>
            </a:r>
            <a:r>
              <a:rPr sz="1400" b="1" spc="-7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4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strong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2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governance</a:t>
            </a:r>
            <a:r>
              <a:rPr sz="1400" b="1" spc="-7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for </a:t>
            </a:r>
            <a:r>
              <a:rPr sz="1400" b="1" spc="-8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implementation </a:t>
            </a:r>
            <a:r>
              <a:rPr sz="1400" b="1" spc="-9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of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29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CSR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from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the </a:t>
            </a:r>
            <a:r>
              <a:rPr sz="1400" b="1" spc="-8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starting</a:t>
            </a:r>
            <a:r>
              <a:rPr sz="1400" b="1" spc="-7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9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point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9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of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every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projects</a:t>
            </a:r>
            <a:endParaRPr sz="1400">
              <a:latin typeface="Larken" pitchFamily="2" charset="77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4999" y="4574099"/>
            <a:ext cx="3776345" cy="408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1100"/>
              </a:lnSpc>
              <a:spcBef>
                <a:spcPts val="100"/>
              </a:spcBef>
            </a:pPr>
            <a:r>
              <a:rPr sz="1200" spc="-8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managers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concerned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by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variable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remuneration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based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on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an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35" dirty="0">
                <a:solidFill>
                  <a:srgbClr val="61829F"/>
                </a:solidFill>
                <a:latin typeface="Larken" pitchFamily="2" charset="77"/>
                <a:cs typeface="Arial"/>
              </a:rPr>
              <a:t>ESG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 crieteria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4999" y="6212185"/>
            <a:ext cx="3776345" cy="1204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1100"/>
              </a:lnSpc>
              <a:spcBef>
                <a:spcPts val="100"/>
              </a:spcBef>
            </a:pPr>
            <a:r>
              <a:rPr sz="1200" spc="10" dirty="0">
                <a:solidFill>
                  <a:srgbClr val="61829F"/>
                </a:solidFill>
                <a:latin typeface="Larken" pitchFamily="2" charset="77"/>
                <a:cs typeface="Arial"/>
              </a:rPr>
              <a:t>Frequency</a:t>
            </a:r>
            <a:r>
              <a:rPr sz="12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consultation</a:t>
            </a: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our</a:t>
            </a: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main</a:t>
            </a:r>
            <a:r>
              <a:rPr sz="12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stakeholders</a:t>
            </a:r>
            <a:r>
              <a:rPr sz="1200" spc="50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on</a:t>
            </a:r>
            <a:r>
              <a:rPr sz="12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65" dirty="0">
                <a:solidFill>
                  <a:srgbClr val="61829F"/>
                </a:solidFill>
                <a:latin typeface="Larken" pitchFamily="2" charset="77"/>
                <a:cs typeface="Arial"/>
              </a:rPr>
              <a:t>ESG</a:t>
            </a:r>
            <a:r>
              <a:rPr sz="1200" spc="40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(shareholders,</a:t>
            </a:r>
            <a:r>
              <a:rPr sz="12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NGOs,</a:t>
            </a:r>
            <a:r>
              <a:rPr sz="12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agricultures,</a:t>
            </a:r>
            <a:r>
              <a:rPr sz="1200" spc="2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end-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users)</a:t>
            </a:r>
            <a:endParaRPr sz="12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r>
              <a:rPr sz="1200" spc="105" dirty="0">
                <a:solidFill>
                  <a:srgbClr val="61829F"/>
                </a:solidFill>
                <a:latin typeface="Larken" pitchFamily="2" charset="77"/>
                <a:cs typeface="Arial"/>
              </a:rPr>
              <a:t>/</a:t>
            </a:r>
            <a:r>
              <a:rPr sz="1200" spc="-1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Aquaverse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2.0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 dialogues</a:t>
            </a:r>
            <a:endParaRPr sz="1200">
              <a:latin typeface="Larken" pitchFamily="2" charset="77"/>
              <a:cs typeface="Arial"/>
            </a:endParaRPr>
          </a:p>
          <a:p>
            <a:pPr marR="177165">
              <a:lnSpc>
                <a:spcPct val="111100"/>
              </a:lnSpc>
              <a:spcBef>
                <a:spcPts val="1280"/>
              </a:spcBef>
            </a:pP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M&amp;A</a:t>
            </a:r>
            <a:r>
              <a:rPr sz="1200" spc="8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projects,</a:t>
            </a:r>
            <a:r>
              <a:rPr sz="1200" spc="8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R&amp;D</a:t>
            </a:r>
            <a:r>
              <a:rPr sz="1200" spc="8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projects</a:t>
            </a:r>
            <a:r>
              <a:rPr sz="1200" spc="8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and</a:t>
            </a:r>
            <a:r>
              <a:rPr sz="1200" spc="8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projects</a:t>
            </a:r>
            <a:r>
              <a:rPr sz="1200" spc="8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submitted </a:t>
            </a:r>
            <a:r>
              <a:rPr sz="12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to</a:t>
            </a:r>
            <a:r>
              <a:rPr sz="1200" spc="-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</a:t>
            </a:r>
            <a:r>
              <a:rPr sz="1200" spc="-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20" dirty="0">
                <a:solidFill>
                  <a:srgbClr val="61829F"/>
                </a:solidFill>
                <a:latin typeface="Larken" pitchFamily="2" charset="77"/>
                <a:cs typeface="Arial"/>
              </a:rPr>
              <a:t>CEG</a:t>
            </a:r>
            <a:r>
              <a:rPr sz="1200" spc="-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20" dirty="0">
                <a:solidFill>
                  <a:srgbClr val="61829F"/>
                </a:solidFill>
                <a:latin typeface="Larken" pitchFamily="2" charset="77"/>
                <a:cs typeface="Arial"/>
              </a:rPr>
              <a:t>assessed</a:t>
            </a:r>
            <a:r>
              <a:rPr sz="1200" spc="-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through</a:t>
            </a:r>
            <a:r>
              <a:rPr sz="1200" spc="-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</a:t>
            </a:r>
            <a:r>
              <a:rPr sz="1200" spc="-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45" dirty="0">
                <a:solidFill>
                  <a:srgbClr val="61829F"/>
                </a:solidFill>
                <a:latin typeface="Larken" pitchFamily="2" charset="77"/>
                <a:cs typeface="Arial"/>
              </a:rPr>
              <a:t>CSR</a:t>
            </a:r>
            <a:r>
              <a:rPr sz="1200" spc="-3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evaluation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11748" y="4797619"/>
            <a:ext cx="4057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2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 </a:t>
            </a:r>
            <a:r>
              <a:rPr sz="12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%</a:t>
            </a:r>
            <a:endParaRPr sz="1200" dirty="0">
              <a:latin typeface="Larken" pitchFamily="2" charset="77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14529" y="6638906"/>
            <a:ext cx="11029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4</a:t>
            </a:r>
            <a:r>
              <a:rPr sz="1200" b="1" spc="-1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200" b="1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events</a:t>
            </a:r>
            <a:r>
              <a:rPr sz="1200" b="1" spc="-1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15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/</a:t>
            </a:r>
            <a:r>
              <a:rPr sz="1200" b="1" spc="-1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2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year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11748" y="7208219"/>
            <a:ext cx="4057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2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 </a:t>
            </a:r>
            <a:r>
              <a:rPr sz="12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%</a:t>
            </a:r>
            <a:endParaRPr sz="1200" dirty="0">
              <a:latin typeface="Larken" pitchFamily="2" charset="77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98182" y="4245306"/>
            <a:ext cx="6567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2030</a:t>
            </a:r>
            <a:r>
              <a:rPr sz="1000" b="1" spc="-65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 Target</a:t>
            </a:r>
            <a:endParaRPr sz="1000" dirty="0">
              <a:latin typeface="Larken" pitchFamily="2" charset="77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98182" y="5955305"/>
            <a:ext cx="734368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2030</a:t>
            </a:r>
            <a:r>
              <a:rPr sz="1000" b="1" spc="-65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 Target</a:t>
            </a:r>
            <a:endParaRPr sz="1000" dirty="0">
              <a:latin typeface="Larken" pitchFamily="2" charset="77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707200" y="4945486"/>
            <a:ext cx="3092450" cy="6350"/>
            <a:chOff x="2707200" y="4945486"/>
            <a:chExt cx="3092450" cy="6350"/>
          </a:xfrm>
        </p:grpSpPr>
        <p:sp>
          <p:nvSpPr>
            <p:cNvPr id="23" name="object 23"/>
            <p:cNvSpPr/>
            <p:nvPr/>
          </p:nvSpPr>
          <p:spPr>
            <a:xfrm>
              <a:off x="2729423" y="4948661"/>
              <a:ext cx="3057525" cy="0"/>
            </a:xfrm>
            <a:custGeom>
              <a:avLst/>
              <a:gdLst/>
              <a:ahLst/>
              <a:cxnLst/>
              <a:rect l="l" t="t" r="r" b="b"/>
              <a:pathLst>
                <a:path w="3057525">
                  <a:moveTo>
                    <a:pt x="0" y="0"/>
                  </a:moveTo>
                  <a:lnTo>
                    <a:pt x="3057055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707195" y="4945494"/>
              <a:ext cx="3092450" cy="6350"/>
            </a:xfrm>
            <a:custGeom>
              <a:avLst/>
              <a:gdLst/>
              <a:ahLst/>
              <a:cxnLst/>
              <a:rect l="l" t="t" r="r" b="b"/>
              <a:pathLst>
                <a:path w="3092450" h="6350">
                  <a:moveTo>
                    <a:pt x="6350" y="3175"/>
                  </a:moveTo>
                  <a:lnTo>
                    <a:pt x="5422" y="927"/>
                  </a:lnTo>
                  <a:lnTo>
                    <a:pt x="3175" y="0"/>
                  </a:lnTo>
                  <a:lnTo>
                    <a:pt x="927" y="927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3092450" h="6350">
                  <a:moveTo>
                    <a:pt x="3091980" y="3175"/>
                  </a:moveTo>
                  <a:lnTo>
                    <a:pt x="3091053" y="927"/>
                  </a:lnTo>
                  <a:lnTo>
                    <a:pt x="3088805" y="0"/>
                  </a:lnTo>
                  <a:lnTo>
                    <a:pt x="3086557" y="927"/>
                  </a:lnTo>
                  <a:lnTo>
                    <a:pt x="3085630" y="3175"/>
                  </a:lnTo>
                  <a:lnTo>
                    <a:pt x="3086557" y="5422"/>
                  </a:lnTo>
                  <a:lnTo>
                    <a:pt x="3088805" y="6350"/>
                  </a:lnTo>
                  <a:lnTo>
                    <a:pt x="3091053" y="5422"/>
                  </a:lnTo>
                  <a:lnTo>
                    <a:pt x="3091980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707200" y="6786776"/>
            <a:ext cx="3092450" cy="575945"/>
            <a:chOff x="2707200" y="6786776"/>
            <a:chExt cx="3092450" cy="575945"/>
          </a:xfrm>
        </p:grpSpPr>
        <p:sp>
          <p:nvSpPr>
            <p:cNvPr id="26" name="object 26"/>
            <p:cNvSpPr/>
            <p:nvPr/>
          </p:nvSpPr>
          <p:spPr>
            <a:xfrm>
              <a:off x="2729430" y="6789951"/>
              <a:ext cx="2392045" cy="0"/>
            </a:xfrm>
            <a:custGeom>
              <a:avLst/>
              <a:gdLst/>
              <a:ahLst/>
              <a:cxnLst/>
              <a:rect l="l" t="t" r="r" b="b"/>
              <a:pathLst>
                <a:path w="2392045">
                  <a:moveTo>
                    <a:pt x="0" y="0"/>
                  </a:moveTo>
                  <a:lnTo>
                    <a:pt x="2391460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707195" y="6786778"/>
              <a:ext cx="2426970" cy="6350"/>
            </a:xfrm>
            <a:custGeom>
              <a:avLst/>
              <a:gdLst/>
              <a:ahLst/>
              <a:cxnLst/>
              <a:rect l="l" t="t" r="r" b="b"/>
              <a:pathLst>
                <a:path w="2426970" h="6350">
                  <a:moveTo>
                    <a:pt x="6350" y="3175"/>
                  </a:moveTo>
                  <a:lnTo>
                    <a:pt x="5422" y="939"/>
                  </a:lnTo>
                  <a:lnTo>
                    <a:pt x="3175" y="0"/>
                  </a:lnTo>
                  <a:lnTo>
                    <a:pt x="927" y="939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2426970" h="6350">
                  <a:moveTo>
                    <a:pt x="2426398" y="3175"/>
                  </a:moveTo>
                  <a:lnTo>
                    <a:pt x="2425471" y="939"/>
                  </a:lnTo>
                  <a:lnTo>
                    <a:pt x="2423223" y="0"/>
                  </a:lnTo>
                  <a:lnTo>
                    <a:pt x="2420975" y="939"/>
                  </a:lnTo>
                  <a:lnTo>
                    <a:pt x="2420048" y="3175"/>
                  </a:lnTo>
                  <a:lnTo>
                    <a:pt x="2420975" y="5422"/>
                  </a:lnTo>
                  <a:lnTo>
                    <a:pt x="2423223" y="6350"/>
                  </a:lnTo>
                  <a:lnTo>
                    <a:pt x="2425471" y="5422"/>
                  </a:lnTo>
                  <a:lnTo>
                    <a:pt x="2426398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032537" y="7359261"/>
              <a:ext cx="1754505" cy="0"/>
            </a:xfrm>
            <a:custGeom>
              <a:avLst/>
              <a:gdLst/>
              <a:ahLst/>
              <a:cxnLst/>
              <a:rect l="l" t="t" r="r" b="b"/>
              <a:pathLst>
                <a:path w="1754504">
                  <a:moveTo>
                    <a:pt x="0" y="0"/>
                  </a:moveTo>
                  <a:lnTo>
                    <a:pt x="1753984" y="0"/>
                  </a:lnTo>
                </a:path>
              </a:pathLst>
            </a:custGeom>
            <a:ln w="6349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010393" y="7356094"/>
              <a:ext cx="1788795" cy="6350"/>
            </a:xfrm>
            <a:custGeom>
              <a:avLst/>
              <a:gdLst/>
              <a:ahLst/>
              <a:cxnLst/>
              <a:rect l="l" t="t" r="r" b="b"/>
              <a:pathLst>
                <a:path w="1788795" h="6350">
                  <a:moveTo>
                    <a:pt x="6350" y="3175"/>
                  </a:moveTo>
                  <a:lnTo>
                    <a:pt x="5422" y="927"/>
                  </a:lnTo>
                  <a:lnTo>
                    <a:pt x="3175" y="0"/>
                  </a:lnTo>
                  <a:lnTo>
                    <a:pt x="927" y="927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1788795" h="6350">
                  <a:moveTo>
                    <a:pt x="1788769" y="3175"/>
                  </a:moveTo>
                  <a:lnTo>
                    <a:pt x="1787842" y="927"/>
                  </a:lnTo>
                  <a:lnTo>
                    <a:pt x="1785594" y="0"/>
                  </a:lnTo>
                  <a:lnTo>
                    <a:pt x="1783346" y="927"/>
                  </a:lnTo>
                  <a:lnTo>
                    <a:pt x="1782419" y="3175"/>
                  </a:lnTo>
                  <a:lnTo>
                    <a:pt x="1783346" y="5422"/>
                  </a:lnTo>
                  <a:lnTo>
                    <a:pt x="1785594" y="6350"/>
                  </a:lnTo>
                  <a:lnTo>
                    <a:pt x="1787842" y="5422"/>
                  </a:lnTo>
                  <a:lnTo>
                    <a:pt x="1788769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sp>
        <p:nvSpPr>
          <p:cNvPr id="30" name="object 30"/>
          <p:cNvSpPr/>
          <p:nvPr/>
        </p:nvSpPr>
        <p:spPr>
          <a:xfrm>
            <a:off x="7452004" y="5471998"/>
            <a:ext cx="6372225" cy="1101725"/>
          </a:xfrm>
          <a:custGeom>
            <a:avLst/>
            <a:gdLst/>
            <a:ahLst/>
            <a:cxnLst/>
            <a:rect l="l" t="t" r="r" b="b"/>
            <a:pathLst>
              <a:path w="6372225" h="1101725">
                <a:moveTo>
                  <a:pt x="6371996" y="0"/>
                </a:moveTo>
                <a:lnTo>
                  <a:pt x="0" y="0"/>
                </a:lnTo>
                <a:lnTo>
                  <a:pt x="0" y="1101598"/>
                </a:lnTo>
                <a:lnTo>
                  <a:pt x="6371996" y="1101598"/>
                </a:lnTo>
                <a:lnTo>
                  <a:pt x="6371996" y="0"/>
                </a:lnTo>
                <a:close/>
              </a:path>
            </a:pathLst>
          </a:custGeom>
          <a:solidFill>
            <a:srgbClr val="E6E9EF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707000" y="5595172"/>
            <a:ext cx="4331335" cy="669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12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Considering</a:t>
            </a:r>
            <a:r>
              <a:rPr sz="1400" b="1" spc="-6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7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the</a:t>
            </a:r>
            <a:r>
              <a:rPr sz="1400" b="1" spc="-6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3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most</a:t>
            </a:r>
            <a:r>
              <a:rPr sz="1400" b="1" spc="-5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vulnerable</a:t>
            </a:r>
            <a:r>
              <a:rPr sz="1400" b="1" spc="-6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2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end-users</a:t>
            </a:r>
            <a:r>
              <a:rPr sz="1400" b="1" spc="-5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4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and</a:t>
            </a:r>
            <a:r>
              <a:rPr sz="1400" b="1" spc="-6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8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populations</a:t>
            </a:r>
            <a:endParaRPr sz="14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1400">
              <a:latin typeface="Larken" pitchFamily="2" charset="77"/>
              <a:cs typeface="Arial"/>
            </a:endParaRPr>
          </a:p>
          <a:p>
            <a:pPr>
              <a:lnSpc>
                <a:spcPct val="100000"/>
              </a:lnSpc>
            </a:pPr>
            <a:r>
              <a:rPr sz="1200" spc="-8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Saur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Solidarités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projects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promoting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25" dirty="0">
                <a:solidFill>
                  <a:srgbClr val="61829F"/>
                </a:solidFill>
                <a:latin typeface="Larken" pitchFamily="2" charset="77"/>
                <a:cs typeface="Arial"/>
              </a:rPr>
              <a:t>access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5" dirty="0">
                <a:solidFill>
                  <a:srgbClr val="61829F"/>
                </a:solidFill>
                <a:latin typeface="Larken" pitchFamily="2" charset="77"/>
                <a:cs typeface="Arial"/>
              </a:rPr>
              <a:t>to</a:t>
            </a:r>
            <a:r>
              <a:rPr sz="1200" spc="-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water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610180" y="5778905"/>
            <a:ext cx="790871" cy="4796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2030</a:t>
            </a:r>
            <a:r>
              <a:rPr sz="1000" b="1" spc="-65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 </a:t>
            </a:r>
            <a:r>
              <a:rPr sz="1000" b="1" spc="-8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Target</a:t>
            </a:r>
            <a:endParaRPr sz="1000" dirty="0">
              <a:latin typeface="Larken" pitchFamily="2" charset="77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985"/>
              </a:spcBef>
            </a:pPr>
            <a:r>
              <a:rPr sz="1200" b="1" spc="-2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60</a:t>
            </a:r>
            <a:r>
              <a:rPr lang="fr-FR" sz="1200" b="1" spc="-2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 </a:t>
            </a:r>
            <a:r>
              <a:rPr sz="1200" b="1" spc="-2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%</a:t>
            </a:r>
            <a:endParaRPr sz="1200" dirty="0">
              <a:latin typeface="Larken" pitchFamily="2" charset="77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1721600" y="6199301"/>
            <a:ext cx="989965" cy="6350"/>
            <a:chOff x="11721600" y="6199301"/>
            <a:chExt cx="989965" cy="6350"/>
          </a:xfrm>
        </p:grpSpPr>
        <p:sp>
          <p:nvSpPr>
            <p:cNvPr id="34" name="object 34"/>
            <p:cNvSpPr/>
            <p:nvPr/>
          </p:nvSpPr>
          <p:spPr>
            <a:xfrm>
              <a:off x="11743683" y="6202476"/>
              <a:ext cx="955040" cy="0"/>
            </a:xfrm>
            <a:custGeom>
              <a:avLst/>
              <a:gdLst/>
              <a:ahLst/>
              <a:cxnLst/>
              <a:rect l="l" t="t" r="r" b="b"/>
              <a:pathLst>
                <a:path w="955040">
                  <a:moveTo>
                    <a:pt x="0" y="0"/>
                  </a:moveTo>
                  <a:lnTo>
                    <a:pt x="954862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1721592" y="6199302"/>
              <a:ext cx="989965" cy="6350"/>
            </a:xfrm>
            <a:custGeom>
              <a:avLst/>
              <a:gdLst/>
              <a:ahLst/>
              <a:cxnLst/>
              <a:rect l="l" t="t" r="r" b="b"/>
              <a:pathLst>
                <a:path w="989965" h="6350">
                  <a:moveTo>
                    <a:pt x="6350" y="3175"/>
                  </a:moveTo>
                  <a:lnTo>
                    <a:pt x="5422" y="939"/>
                  </a:lnTo>
                  <a:lnTo>
                    <a:pt x="3175" y="0"/>
                  </a:lnTo>
                  <a:lnTo>
                    <a:pt x="927" y="939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989965" h="6350">
                  <a:moveTo>
                    <a:pt x="989571" y="3175"/>
                  </a:moveTo>
                  <a:lnTo>
                    <a:pt x="988644" y="939"/>
                  </a:lnTo>
                  <a:lnTo>
                    <a:pt x="986396" y="0"/>
                  </a:lnTo>
                  <a:lnTo>
                    <a:pt x="984148" y="939"/>
                  </a:lnTo>
                  <a:lnTo>
                    <a:pt x="983221" y="3175"/>
                  </a:lnTo>
                  <a:lnTo>
                    <a:pt x="984148" y="5422"/>
                  </a:lnTo>
                  <a:lnTo>
                    <a:pt x="986396" y="6350"/>
                  </a:lnTo>
                  <a:lnTo>
                    <a:pt x="988644" y="5422"/>
                  </a:lnTo>
                  <a:lnTo>
                    <a:pt x="989571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sp>
        <p:nvSpPr>
          <p:cNvPr id="36" name="object 36"/>
          <p:cNvSpPr/>
          <p:nvPr/>
        </p:nvSpPr>
        <p:spPr>
          <a:xfrm>
            <a:off x="7452004" y="3511004"/>
            <a:ext cx="6372225" cy="1764030"/>
          </a:xfrm>
          <a:custGeom>
            <a:avLst/>
            <a:gdLst/>
            <a:ahLst/>
            <a:cxnLst/>
            <a:rect l="l" t="t" r="r" b="b"/>
            <a:pathLst>
              <a:path w="6372225" h="1764029">
                <a:moveTo>
                  <a:pt x="6371996" y="0"/>
                </a:moveTo>
                <a:lnTo>
                  <a:pt x="0" y="0"/>
                </a:lnTo>
                <a:lnTo>
                  <a:pt x="0" y="1764004"/>
                </a:lnTo>
                <a:lnTo>
                  <a:pt x="6371996" y="1764004"/>
                </a:lnTo>
                <a:lnTo>
                  <a:pt x="6371996" y="0"/>
                </a:lnTo>
                <a:close/>
              </a:path>
            </a:pathLst>
          </a:custGeom>
          <a:solidFill>
            <a:srgbClr val="E6E9EF"/>
          </a:solidFill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707000" y="3634171"/>
            <a:ext cx="35274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1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Continuing</a:t>
            </a:r>
            <a:r>
              <a:rPr sz="1400" b="1" spc="-7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8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to</a:t>
            </a:r>
            <a:r>
              <a:rPr sz="1400" b="1" spc="-6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14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set</a:t>
            </a:r>
            <a:r>
              <a:rPr sz="1400" b="1" spc="-6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up</a:t>
            </a:r>
            <a:r>
              <a:rPr sz="1400" b="1" spc="-6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exemplarity</a:t>
            </a:r>
            <a:r>
              <a:rPr sz="1400" b="1" spc="-6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8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in</a:t>
            </a:r>
            <a:r>
              <a:rPr sz="1400" b="1" spc="-7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10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our</a:t>
            </a:r>
            <a:r>
              <a:rPr sz="1400" b="1" spc="-65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 </a:t>
            </a:r>
            <a:r>
              <a:rPr sz="1400" b="1" spc="-9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practices</a:t>
            </a:r>
            <a:endParaRPr sz="1400">
              <a:latin typeface="Larken" pitchFamily="2" charset="77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07000" y="4254181"/>
            <a:ext cx="3966210" cy="748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8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signatures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the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ethics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and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compliance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declaration</a:t>
            </a:r>
            <a:endParaRPr sz="1200">
              <a:latin typeface="Larken" pitchFamily="2" charset="77"/>
              <a:cs typeface="Arial"/>
            </a:endParaRPr>
          </a:p>
          <a:p>
            <a:pPr marR="654050">
              <a:lnSpc>
                <a:spcPct val="111100"/>
              </a:lnSpc>
              <a:spcBef>
                <a:spcPts val="1050"/>
              </a:spcBef>
            </a:pPr>
            <a:r>
              <a:rPr sz="1200" spc="-80" dirty="0">
                <a:solidFill>
                  <a:srgbClr val="61829F"/>
                </a:solidFill>
                <a:latin typeface="Larken" pitchFamily="2" charset="77"/>
                <a:cs typeface="Arial"/>
              </a:rPr>
              <a:t>%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5" dirty="0">
                <a:solidFill>
                  <a:srgbClr val="61829F"/>
                </a:solidFill>
                <a:latin typeface="Larken" pitchFamily="2" charset="77"/>
                <a:cs typeface="Arial"/>
              </a:rPr>
              <a:t>of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our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employees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have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been</a:t>
            </a:r>
            <a:r>
              <a:rPr sz="1200" spc="3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trained</a:t>
            </a:r>
            <a:r>
              <a:rPr sz="1200" spc="4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50" dirty="0">
                <a:solidFill>
                  <a:srgbClr val="61829F"/>
                </a:solidFill>
                <a:latin typeface="Larken" pitchFamily="2" charset="77"/>
                <a:cs typeface="Arial"/>
              </a:rPr>
              <a:t>through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an</a:t>
            </a:r>
            <a:r>
              <a:rPr sz="1200" spc="95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e-learning</a:t>
            </a:r>
            <a:r>
              <a:rPr sz="1200" spc="10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dirty="0">
                <a:solidFill>
                  <a:srgbClr val="61829F"/>
                </a:solidFill>
                <a:latin typeface="Larken" pitchFamily="2" charset="77"/>
                <a:cs typeface="Arial"/>
              </a:rPr>
              <a:t>about</a:t>
            </a:r>
            <a:r>
              <a:rPr sz="1200" spc="10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60" dirty="0">
                <a:solidFill>
                  <a:srgbClr val="61829F"/>
                </a:solidFill>
                <a:latin typeface="Larken" pitchFamily="2" charset="77"/>
                <a:cs typeface="Arial"/>
              </a:rPr>
              <a:t>human</a:t>
            </a:r>
            <a:r>
              <a:rPr sz="1200" spc="100" dirty="0">
                <a:solidFill>
                  <a:srgbClr val="61829F"/>
                </a:solidFill>
                <a:latin typeface="Larken" pitchFamily="2" charset="77"/>
                <a:cs typeface="Arial"/>
              </a:rPr>
              <a:t> </a:t>
            </a:r>
            <a:r>
              <a:rPr sz="1200" spc="-10" dirty="0">
                <a:solidFill>
                  <a:srgbClr val="61829F"/>
                </a:solidFill>
                <a:latin typeface="Larken" pitchFamily="2" charset="77"/>
                <a:cs typeface="Arial"/>
              </a:rPr>
              <a:t>rights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2823747" y="4254953"/>
            <a:ext cx="4057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100</a:t>
            </a:r>
            <a:r>
              <a:rPr lang="fr-FR" sz="12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 </a:t>
            </a:r>
            <a:r>
              <a:rPr sz="12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%</a:t>
            </a:r>
            <a:endParaRPr sz="1200" dirty="0">
              <a:latin typeface="Larken" pitchFamily="2" charset="77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823747" y="4794905"/>
            <a:ext cx="4057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A67B2"/>
                </a:solidFill>
                <a:latin typeface="Larken Bold" pitchFamily="2" charset="77"/>
                <a:cs typeface="Arial"/>
              </a:rPr>
              <a:t>100%</a:t>
            </a:r>
            <a:endParaRPr sz="1200">
              <a:latin typeface="Larken" pitchFamily="2" charset="77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2610181" y="3812306"/>
            <a:ext cx="7908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2030</a:t>
            </a:r>
            <a:r>
              <a:rPr sz="1000" b="1" spc="-65" dirty="0">
                <a:solidFill>
                  <a:srgbClr val="61829F"/>
                </a:solidFill>
                <a:latin typeface="Larken Bold" pitchFamily="2" charset="77"/>
                <a:cs typeface="Arial"/>
              </a:rPr>
              <a:t> Target</a:t>
            </a:r>
            <a:endParaRPr sz="1000" dirty="0">
              <a:latin typeface="Larken" pitchFamily="2" charset="77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224000" y="4410938"/>
            <a:ext cx="2487295" cy="537845"/>
            <a:chOff x="10224000" y="4410938"/>
            <a:chExt cx="2487295" cy="537845"/>
          </a:xfrm>
        </p:grpSpPr>
        <p:sp>
          <p:nvSpPr>
            <p:cNvPr id="43" name="object 43"/>
            <p:cNvSpPr/>
            <p:nvPr/>
          </p:nvSpPr>
          <p:spPr>
            <a:xfrm>
              <a:off x="11812234" y="4414113"/>
              <a:ext cx="886460" cy="0"/>
            </a:xfrm>
            <a:custGeom>
              <a:avLst/>
              <a:gdLst/>
              <a:ahLst/>
              <a:cxnLst/>
              <a:rect l="l" t="t" r="r" b="b"/>
              <a:pathLst>
                <a:path w="886459">
                  <a:moveTo>
                    <a:pt x="0" y="0"/>
                  </a:moveTo>
                  <a:lnTo>
                    <a:pt x="886231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1789995" y="4410938"/>
              <a:ext cx="921385" cy="6350"/>
            </a:xfrm>
            <a:custGeom>
              <a:avLst/>
              <a:gdLst/>
              <a:ahLst/>
              <a:cxnLst/>
              <a:rect l="l" t="t" r="r" b="b"/>
              <a:pathLst>
                <a:path w="921384" h="6350">
                  <a:moveTo>
                    <a:pt x="6350" y="3175"/>
                  </a:moveTo>
                  <a:lnTo>
                    <a:pt x="5422" y="939"/>
                  </a:lnTo>
                  <a:lnTo>
                    <a:pt x="3175" y="0"/>
                  </a:lnTo>
                  <a:lnTo>
                    <a:pt x="927" y="939"/>
                  </a:lnTo>
                  <a:lnTo>
                    <a:pt x="0" y="3175"/>
                  </a:lnTo>
                  <a:lnTo>
                    <a:pt x="927" y="5422"/>
                  </a:lnTo>
                  <a:lnTo>
                    <a:pt x="3175" y="6350"/>
                  </a:lnTo>
                  <a:lnTo>
                    <a:pt x="5422" y="5422"/>
                  </a:lnTo>
                  <a:lnTo>
                    <a:pt x="6350" y="3175"/>
                  </a:lnTo>
                  <a:close/>
                </a:path>
                <a:path w="921384" h="6350">
                  <a:moveTo>
                    <a:pt x="921181" y="3175"/>
                  </a:moveTo>
                  <a:lnTo>
                    <a:pt x="920254" y="939"/>
                  </a:lnTo>
                  <a:lnTo>
                    <a:pt x="918006" y="0"/>
                  </a:lnTo>
                  <a:lnTo>
                    <a:pt x="915758" y="939"/>
                  </a:lnTo>
                  <a:lnTo>
                    <a:pt x="914831" y="3175"/>
                  </a:lnTo>
                  <a:lnTo>
                    <a:pt x="915758" y="5422"/>
                  </a:lnTo>
                  <a:lnTo>
                    <a:pt x="918006" y="6350"/>
                  </a:lnTo>
                  <a:lnTo>
                    <a:pt x="920254" y="5422"/>
                  </a:lnTo>
                  <a:lnTo>
                    <a:pt x="921181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0246260" y="4945065"/>
              <a:ext cx="2452370" cy="0"/>
            </a:xfrm>
            <a:custGeom>
              <a:avLst/>
              <a:gdLst/>
              <a:ahLst/>
              <a:cxnLst/>
              <a:rect l="l" t="t" r="r" b="b"/>
              <a:pathLst>
                <a:path w="2452370">
                  <a:moveTo>
                    <a:pt x="0" y="0"/>
                  </a:moveTo>
                  <a:lnTo>
                    <a:pt x="2452204" y="0"/>
                  </a:lnTo>
                </a:path>
              </a:pathLst>
            </a:custGeom>
            <a:ln w="6350">
              <a:solidFill>
                <a:srgbClr val="61829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0223996" y="4941900"/>
              <a:ext cx="2487295" cy="6350"/>
            </a:xfrm>
            <a:custGeom>
              <a:avLst/>
              <a:gdLst/>
              <a:ahLst/>
              <a:cxnLst/>
              <a:rect l="l" t="t" r="r" b="b"/>
              <a:pathLst>
                <a:path w="2487295" h="6350">
                  <a:moveTo>
                    <a:pt x="6350" y="3175"/>
                  </a:moveTo>
                  <a:lnTo>
                    <a:pt x="5422" y="927"/>
                  </a:lnTo>
                  <a:lnTo>
                    <a:pt x="3175" y="0"/>
                  </a:lnTo>
                  <a:lnTo>
                    <a:pt x="927" y="927"/>
                  </a:lnTo>
                  <a:lnTo>
                    <a:pt x="0" y="3175"/>
                  </a:lnTo>
                  <a:lnTo>
                    <a:pt x="927" y="5410"/>
                  </a:lnTo>
                  <a:lnTo>
                    <a:pt x="3175" y="6350"/>
                  </a:lnTo>
                  <a:lnTo>
                    <a:pt x="5422" y="5410"/>
                  </a:lnTo>
                  <a:lnTo>
                    <a:pt x="6350" y="3175"/>
                  </a:lnTo>
                  <a:close/>
                </a:path>
                <a:path w="2487295" h="6350">
                  <a:moveTo>
                    <a:pt x="2487180" y="3175"/>
                  </a:moveTo>
                  <a:lnTo>
                    <a:pt x="2486253" y="927"/>
                  </a:lnTo>
                  <a:lnTo>
                    <a:pt x="2484005" y="0"/>
                  </a:lnTo>
                  <a:lnTo>
                    <a:pt x="2481757" y="927"/>
                  </a:lnTo>
                  <a:lnTo>
                    <a:pt x="2480830" y="3175"/>
                  </a:lnTo>
                  <a:lnTo>
                    <a:pt x="2481757" y="5410"/>
                  </a:lnTo>
                  <a:lnTo>
                    <a:pt x="2484005" y="6350"/>
                  </a:lnTo>
                  <a:lnTo>
                    <a:pt x="2486253" y="5410"/>
                  </a:lnTo>
                  <a:lnTo>
                    <a:pt x="2487180" y="3175"/>
                  </a:lnTo>
                  <a:close/>
                </a:path>
              </a:pathLst>
            </a:custGeom>
            <a:solidFill>
              <a:srgbClr val="61829F"/>
            </a:solidFill>
          </p:spPr>
          <p:txBody>
            <a:bodyPr wrap="square" lIns="0" tIns="0" rIns="0" bIns="0" rtlCol="0"/>
            <a:lstStyle/>
            <a:p>
              <a:endParaRPr>
                <a:latin typeface="Larken" pitchFamily="2" charset="77"/>
              </a:endParaRPr>
            </a:p>
          </p:txBody>
        </p:sp>
      </p:grpSp>
      <p:sp>
        <p:nvSpPr>
          <p:cNvPr id="47" name="object 4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>
                <a:latin typeface="Larken" pitchFamily="2" charset="77"/>
              </a:rPr>
              <a:t>Shared,</a:t>
            </a:r>
            <a:r>
              <a:rPr spc="135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responsible</a:t>
            </a:r>
            <a:r>
              <a:rPr spc="135" dirty="0">
                <a:latin typeface="Larken" pitchFamily="2" charset="77"/>
              </a:rPr>
              <a:t> </a:t>
            </a:r>
            <a:r>
              <a:rPr spc="55" dirty="0">
                <a:latin typeface="Larken" pitchFamily="2" charset="77"/>
              </a:rPr>
              <a:t>and</a:t>
            </a:r>
            <a:r>
              <a:rPr spc="130" dirty="0">
                <a:latin typeface="Larken" pitchFamily="2" charset="77"/>
              </a:rPr>
              <a:t> </a:t>
            </a:r>
            <a:r>
              <a:rPr spc="55" dirty="0">
                <a:latin typeface="Larken" pitchFamily="2" charset="77"/>
              </a:rPr>
              <a:t>invigorating</a:t>
            </a:r>
            <a:r>
              <a:rPr spc="135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governance</a:t>
            </a:r>
            <a:r>
              <a:rPr spc="135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strengthens</a:t>
            </a:r>
            <a:r>
              <a:rPr spc="135" dirty="0">
                <a:latin typeface="Larken" pitchFamily="2" charset="77"/>
              </a:rPr>
              <a:t> </a:t>
            </a:r>
            <a:r>
              <a:rPr spc="65" dirty="0">
                <a:latin typeface="Larken" pitchFamily="2" charset="77"/>
              </a:rPr>
              <a:t>the</a:t>
            </a:r>
            <a:r>
              <a:rPr spc="135" dirty="0">
                <a:latin typeface="Larken" pitchFamily="2" charset="77"/>
              </a:rPr>
              <a:t> </a:t>
            </a:r>
            <a:r>
              <a:rPr spc="-10" dirty="0">
                <a:latin typeface="Larken" pitchFamily="2" charset="77"/>
              </a:rPr>
              <a:t>cohesion</a:t>
            </a:r>
          </a:p>
          <a:p>
            <a:pPr marL="12700" marR="164465">
              <a:lnSpc>
                <a:spcPct val="111100"/>
              </a:lnSpc>
            </a:pPr>
            <a:r>
              <a:rPr spc="55" dirty="0">
                <a:latin typeface="Larken" pitchFamily="2" charset="77"/>
              </a:rPr>
              <a:t>and</a:t>
            </a:r>
            <a:r>
              <a:rPr spc="40" dirty="0">
                <a:latin typeface="Larken" pitchFamily="2" charset="77"/>
              </a:rPr>
              <a:t> </a:t>
            </a:r>
            <a:r>
              <a:rPr spc="10" dirty="0">
                <a:latin typeface="Larken" pitchFamily="2" charset="77"/>
              </a:rPr>
              <a:t>sustainable</a:t>
            </a:r>
            <a:r>
              <a:rPr spc="40" dirty="0">
                <a:latin typeface="Larken" pitchFamily="2" charset="77"/>
              </a:rPr>
              <a:t> </a:t>
            </a:r>
            <a:r>
              <a:rPr spc="50" dirty="0">
                <a:latin typeface="Larken" pitchFamily="2" charset="77"/>
              </a:rPr>
              <a:t>performance</a:t>
            </a:r>
            <a:r>
              <a:rPr spc="40" dirty="0">
                <a:latin typeface="Larken" pitchFamily="2" charset="77"/>
              </a:rPr>
              <a:t> </a:t>
            </a:r>
            <a:r>
              <a:rPr spc="65" dirty="0">
                <a:latin typeface="Larken" pitchFamily="2" charset="77"/>
              </a:rPr>
              <a:t>of</a:t>
            </a:r>
            <a:r>
              <a:rPr spc="40" dirty="0">
                <a:latin typeface="Larken" pitchFamily="2" charset="77"/>
              </a:rPr>
              <a:t> </a:t>
            </a:r>
            <a:r>
              <a:rPr spc="75" dirty="0">
                <a:latin typeface="Larken" pitchFamily="2" charset="77"/>
              </a:rPr>
              <a:t>our</a:t>
            </a:r>
            <a:r>
              <a:rPr spc="40" dirty="0">
                <a:latin typeface="Larken" pitchFamily="2" charset="77"/>
              </a:rPr>
              <a:t> </a:t>
            </a:r>
            <a:r>
              <a:rPr spc="10" dirty="0">
                <a:latin typeface="Larken" pitchFamily="2" charset="77"/>
              </a:rPr>
              <a:t>company.</a:t>
            </a:r>
            <a:r>
              <a:rPr spc="45" dirty="0">
                <a:latin typeface="Larken" pitchFamily="2" charset="77"/>
              </a:rPr>
              <a:t> </a:t>
            </a:r>
            <a:r>
              <a:rPr spc="10" dirty="0">
                <a:latin typeface="Larken" pitchFamily="2" charset="77"/>
              </a:rPr>
              <a:t>Sharing</a:t>
            </a:r>
            <a:r>
              <a:rPr spc="40" dirty="0">
                <a:latin typeface="Larken" pitchFamily="2" charset="77"/>
              </a:rPr>
              <a:t> </a:t>
            </a:r>
            <a:r>
              <a:rPr spc="65" dirty="0">
                <a:latin typeface="Larken" pitchFamily="2" charset="77"/>
              </a:rPr>
              <a:t>the</a:t>
            </a:r>
            <a:r>
              <a:rPr spc="40" dirty="0">
                <a:latin typeface="Larken" pitchFamily="2" charset="77"/>
              </a:rPr>
              <a:t> </a:t>
            </a:r>
            <a:r>
              <a:rPr spc="10" dirty="0">
                <a:latin typeface="Larken" pitchFamily="2" charset="77"/>
              </a:rPr>
              <a:t>value</a:t>
            </a:r>
            <a:r>
              <a:rPr spc="40" dirty="0">
                <a:latin typeface="Larken" pitchFamily="2" charset="77"/>
              </a:rPr>
              <a:t> </a:t>
            </a:r>
            <a:r>
              <a:rPr spc="10" dirty="0">
                <a:latin typeface="Larken" pitchFamily="2" charset="77"/>
              </a:rPr>
              <a:t>created</a:t>
            </a:r>
            <a:r>
              <a:rPr spc="40" dirty="0">
                <a:latin typeface="Larken" pitchFamily="2" charset="77"/>
              </a:rPr>
              <a:t> </a:t>
            </a:r>
            <a:r>
              <a:rPr spc="-10" dirty="0">
                <a:latin typeface="Larken" pitchFamily="2" charset="77"/>
              </a:rPr>
              <a:t>equitably </a:t>
            </a:r>
            <a:r>
              <a:rPr spc="80" dirty="0">
                <a:latin typeface="Larken" pitchFamily="2" charset="77"/>
              </a:rPr>
              <a:t>with</a:t>
            </a:r>
            <a:r>
              <a:rPr spc="50" dirty="0">
                <a:latin typeface="Larken" pitchFamily="2" charset="77"/>
              </a:rPr>
              <a:t> </a:t>
            </a:r>
            <a:r>
              <a:rPr spc="75" dirty="0">
                <a:latin typeface="Larken" pitchFamily="2" charset="77"/>
              </a:rPr>
              <a:t>our</a:t>
            </a:r>
            <a:r>
              <a:rPr spc="5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employees</a:t>
            </a:r>
            <a:r>
              <a:rPr spc="50" dirty="0">
                <a:latin typeface="Larken" pitchFamily="2" charset="77"/>
              </a:rPr>
              <a:t> </a:t>
            </a:r>
            <a:r>
              <a:rPr spc="55" dirty="0">
                <a:latin typeface="Larken" pitchFamily="2" charset="77"/>
              </a:rPr>
              <a:t>and</a:t>
            </a:r>
            <a:r>
              <a:rPr spc="50" dirty="0">
                <a:latin typeface="Larken" pitchFamily="2" charset="77"/>
              </a:rPr>
              <a:t> including</a:t>
            </a:r>
            <a:r>
              <a:rPr spc="55" dirty="0">
                <a:latin typeface="Larken" pitchFamily="2" charset="77"/>
              </a:rPr>
              <a:t> </a:t>
            </a:r>
            <a:r>
              <a:rPr spc="-135" dirty="0">
                <a:latin typeface="Larken" pitchFamily="2" charset="77"/>
              </a:rPr>
              <a:t>CSR</a:t>
            </a:r>
            <a:r>
              <a:rPr spc="5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criteria</a:t>
            </a:r>
            <a:r>
              <a:rPr spc="50" dirty="0">
                <a:latin typeface="Larken" pitchFamily="2" charset="77"/>
              </a:rPr>
              <a:t> </a:t>
            </a:r>
            <a:r>
              <a:rPr spc="70" dirty="0">
                <a:latin typeface="Larken" pitchFamily="2" charset="77"/>
              </a:rPr>
              <a:t>in</a:t>
            </a:r>
            <a:r>
              <a:rPr spc="50" dirty="0">
                <a:latin typeface="Larken" pitchFamily="2" charset="77"/>
              </a:rPr>
              <a:t> </a:t>
            </a:r>
            <a:r>
              <a:rPr spc="65" dirty="0">
                <a:latin typeface="Larken" pitchFamily="2" charset="77"/>
              </a:rPr>
              <a:t>their</a:t>
            </a:r>
            <a:r>
              <a:rPr spc="55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variable</a:t>
            </a:r>
            <a:r>
              <a:rPr spc="50" dirty="0">
                <a:latin typeface="Larken" pitchFamily="2" charset="77"/>
              </a:rPr>
              <a:t> </a:t>
            </a:r>
            <a:r>
              <a:rPr spc="55" dirty="0">
                <a:latin typeface="Larken" pitchFamily="2" charset="77"/>
              </a:rPr>
              <a:t>remuneration</a:t>
            </a:r>
            <a:r>
              <a:rPr spc="50" dirty="0">
                <a:latin typeface="Larken" pitchFamily="2" charset="77"/>
              </a:rPr>
              <a:t> </a:t>
            </a:r>
            <a:r>
              <a:rPr spc="-10" dirty="0">
                <a:latin typeface="Larken" pitchFamily="2" charset="77"/>
              </a:rPr>
              <a:t>creates </a:t>
            </a:r>
            <a:r>
              <a:rPr spc="10" dirty="0">
                <a:latin typeface="Larken" pitchFamily="2" charset="77"/>
              </a:rPr>
              <a:t>a</a:t>
            </a:r>
            <a:r>
              <a:rPr spc="40" dirty="0">
                <a:latin typeface="Larken" pitchFamily="2" charset="77"/>
              </a:rPr>
              <a:t> </a:t>
            </a:r>
            <a:r>
              <a:rPr spc="10" dirty="0">
                <a:latin typeface="Larken" pitchFamily="2" charset="77"/>
              </a:rPr>
              <a:t>collective</a:t>
            </a:r>
            <a:r>
              <a:rPr spc="45" dirty="0">
                <a:latin typeface="Larken" pitchFamily="2" charset="77"/>
              </a:rPr>
              <a:t> </a:t>
            </a:r>
            <a:r>
              <a:rPr spc="10" dirty="0">
                <a:latin typeface="Larken" pitchFamily="2" charset="77"/>
              </a:rPr>
              <a:t>dynamic</a:t>
            </a:r>
            <a:r>
              <a:rPr spc="40" dirty="0">
                <a:latin typeface="Larken" pitchFamily="2" charset="77"/>
              </a:rPr>
              <a:t> </a:t>
            </a:r>
            <a:r>
              <a:rPr spc="70" dirty="0">
                <a:latin typeface="Larken" pitchFamily="2" charset="77"/>
              </a:rPr>
              <a:t>within</a:t>
            </a:r>
            <a:r>
              <a:rPr spc="45" dirty="0">
                <a:latin typeface="Larken" pitchFamily="2" charset="77"/>
              </a:rPr>
              <a:t> </a:t>
            </a:r>
            <a:r>
              <a:rPr spc="65" dirty="0">
                <a:latin typeface="Larken" pitchFamily="2" charset="77"/>
              </a:rPr>
              <a:t>the</a:t>
            </a:r>
            <a:r>
              <a:rPr spc="40" dirty="0">
                <a:latin typeface="Larken" pitchFamily="2" charset="77"/>
              </a:rPr>
              <a:t> </a:t>
            </a:r>
            <a:r>
              <a:rPr spc="10" dirty="0">
                <a:latin typeface="Larken" pitchFamily="2" charset="77"/>
              </a:rPr>
              <a:t>company</a:t>
            </a:r>
            <a:r>
              <a:rPr spc="45" dirty="0">
                <a:latin typeface="Larken" pitchFamily="2" charset="77"/>
              </a:rPr>
              <a:t> </a:t>
            </a:r>
            <a:r>
              <a:rPr spc="85" dirty="0">
                <a:latin typeface="Larken" pitchFamily="2" charset="77"/>
              </a:rPr>
              <a:t>to</a:t>
            </a:r>
            <a:r>
              <a:rPr spc="45" dirty="0">
                <a:latin typeface="Larken" pitchFamily="2" charset="77"/>
              </a:rPr>
              <a:t> </a:t>
            </a:r>
            <a:r>
              <a:rPr spc="10" dirty="0">
                <a:latin typeface="Larken" pitchFamily="2" charset="77"/>
              </a:rPr>
              <a:t>take</a:t>
            </a:r>
            <a:r>
              <a:rPr spc="40" dirty="0">
                <a:latin typeface="Larken" pitchFamily="2" charset="77"/>
              </a:rPr>
              <a:t> </a:t>
            </a:r>
            <a:r>
              <a:rPr spc="10" dirty="0">
                <a:latin typeface="Larken" pitchFamily="2" charset="77"/>
              </a:rPr>
              <a:t>action</a:t>
            </a:r>
            <a:r>
              <a:rPr spc="45" dirty="0">
                <a:latin typeface="Larken" pitchFamily="2" charset="77"/>
              </a:rPr>
              <a:t> </a:t>
            </a:r>
            <a:r>
              <a:rPr spc="70" dirty="0">
                <a:latin typeface="Larken" pitchFamily="2" charset="77"/>
              </a:rPr>
              <a:t>in</a:t>
            </a:r>
            <a:r>
              <a:rPr spc="40" dirty="0">
                <a:latin typeface="Larken" pitchFamily="2" charset="77"/>
              </a:rPr>
              <a:t> </a:t>
            </a:r>
            <a:r>
              <a:rPr spc="10" dirty="0">
                <a:latin typeface="Larken" pitchFamily="2" charset="77"/>
              </a:rPr>
              <a:t>line</a:t>
            </a:r>
            <a:r>
              <a:rPr spc="45" dirty="0">
                <a:latin typeface="Larken" pitchFamily="2" charset="77"/>
              </a:rPr>
              <a:t> </a:t>
            </a:r>
            <a:r>
              <a:rPr spc="80" dirty="0">
                <a:latin typeface="Larken" pitchFamily="2" charset="77"/>
              </a:rPr>
              <a:t>with</a:t>
            </a:r>
            <a:r>
              <a:rPr spc="45" dirty="0">
                <a:latin typeface="Larken" pitchFamily="2" charset="77"/>
              </a:rPr>
              <a:t> </a:t>
            </a:r>
            <a:r>
              <a:rPr spc="75" dirty="0">
                <a:latin typeface="Larken" pitchFamily="2" charset="77"/>
              </a:rPr>
              <a:t>our</a:t>
            </a:r>
            <a:r>
              <a:rPr spc="40" dirty="0">
                <a:latin typeface="Larken" pitchFamily="2" charset="77"/>
              </a:rPr>
              <a:t> </a:t>
            </a:r>
            <a:r>
              <a:rPr spc="-10" dirty="0">
                <a:latin typeface="Larken" pitchFamily="2" charset="77"/>
              </a:rPr>
              <a:t>sustainable </a:t>
            </a:r>
            <a:r>
              <a:rPr dirty="0">
                <a:latin typeface="Larken" pitchFamily="2" charset="77"/>
              </a:rPr>
              <a:t>development</a:t>
            </a:r>
            <a:r>
              <a:rPr spc="10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ambitions.</a:t>
            </a:r>
            <a:r>
              <a:rPr spc="10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This</a:t>
            </a:r>
            <a:r>
              <a:rPr spc="105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direct</a:t>
            </a:r>
            <a:r>
              <a:rPr spc="100" dirty="0">
                <a:latin typeface="Larken" pitchFamily="2" charset="77"/>
              </a:rPr>
              <a:t> </a:t>
            </a:r>
            <a:r>
              <a:rPr spc="60" dirty="0">
                <a:latin typeface="Larken" pitchFamily="2" charset="77"/>
              </a:rPr>
              <a:t>link</a:t>
            </a:r>
            <a:r>
              <a:rPr spc="100" dirty="0">
                <a:latin typeface="Larken" pitchFamily="2" charset="77"/>
              </a:rPr>
              <a:t> </a:t>
            </a:r>
            <a:r>
              <a:rPr spc="50" dirty="0">
                <a:latin typeface="Larken" pitchFamily="2" charset="77"/>
              </a:rPr>
              <a:t>between</a:t>
            </a:r>
            <a:r>
              <a:rPr spc="105" dirty="0">
                <a:latin typeface="Larken" pitchFamily="2" charset="77"/>
              </a:rPr>
              <a:t> </a:t>
            </a:r>
            <a:r>
              <a:rPr spc="-135" dirty="0">
                <a:latin typeface="Larken" pitchFamily="2" charset="77"/>
              </a:rPr>
              <a:t>CSR</a:t>
            </a:r>
            <a:r>
              <a:rPr spc="100" dirty="0">
                <a:latin typeface="Larken" pitchFamily="2" charset="77"/>
              </a:rPr>
              <a:t> </a:t>
            </a:r>
            <a:r>
              <a:rPr spc="50" dirty="0">
                <a:latin typeface="Larken" pitchFamily="2" charset="77"/>
              </a:rPr>
              <a:t>performance</a:t>
            </a:r>
            <a:r>
              <a:rPr spc="105" dirty="0">
                <a:latin typeface="Larken" pitchFamily="2" charset="77"/>
              </a:rPr>
              <a:t> </a:t>
            </a:r>
            <a:r>
              <a:rPr spc="55" dirty="0">
                <a:latin typeface="Larken" pitchFamily="2" charset="77"/>
              </a:rPr>
              <a:t>and</a:t>
            </a:r>
            <a:r>
              <a:rPr spc="100" dirty="0">
                <a:latin typeface="Larken" pitchFamily="2" charset="77"/>
              </a:rPr>
              <a:t> </a:t>
            </a:r>
            <a:r>
              <a:rPr spc="-10" dirty="0">
                <a:latin typeface="Larken" pitchFamily="2" charset="77"/>
              </a:rPr>
              <a:t>financial</a:t>
            </a:r>
          </a:p>
          <a:p>
            <a:pPr marL="12700" marR="5080">
              <a:lnSpc>
                <a:spcPct val="111100"/>
              </a:lnSpc>
            </a:pPr>
            <a:r>
              <a:rPr spc="50" dirty="0">
                <a:latin typeface="Larken" pitchFamily="2" charset="77"/>
              </a:rPr>
              <a:t>recognition</a:t>
            </a:r>
            <a:r>
              <a:rPr spc="-5" dirty="0">
                <a:latin typeface="Larken" pitchFamily="2" charset="77"/>
              </a:rPr>
              <a:t> </a:t>
            </a:r>
            <a:r>
              <a:rPr spc="20" dirty="0">
                <a:latin typeface="Larken" pitchFamily="2" charset="77"/>
              </a:rPr>
              <a:t>motivates</a:t>
            </a:r>
            <a:r>
              <a:rPr dirty="0">
                <a:latin typeface="Larken" pitchFamily="2" charset="77"/>
              </a:rPr>
              <a:t> </a:t>
            </a:r>
            <a:r>
              <a:rPr spc="55" dirty="0">
                <a:latin typeface="Larken" pitchFamily="2" charset="77"/>
              </a:rPr>
              <a:t>and</a:t>
            </a:r>
            <a:r>
              <a:rPr dirty="0">
                <a:latin typeface="Larken" pitchFamily="2" charset="77"/>
              </a:rPr>
              <a:t> </a:t>
            </a:r>
            <a:r>
              <a:rPr spc="45" dirty="0">
                <a:latin typeface="Larken" pitchFamily="2" charset="77"/>
              </a:rPr>
              <a:t>empowers</a:t>
            </a:r>
            <a:r>
              <a:rPr dirty="0">
                <a:latin typeface="Larken" pitchFamily="2" charset="77"/>
              </a:rPr>
              <a:t> </a:t>
            </a:r>
            <a:r>
              <a:rPr spc="20" dirty="0">
                <a:latin typeface="Larken" pitchFamily="2" charset="77"/>
              </a:rPr>
              <a:t>everyone</a:t>
            </a:r>
            <a:r>
              <a:rPr dirty="0">
                <a:latin typeface="Larken" pitchFamily="2" charset="77"/>
              </a:rPr>
              <a:t> </a:t>
            </a:r>
            <a:r>
              <a:rPr spc="85" dirty="0">
                <a:latin typeface="Larken" pitchFamily="2" charset="77"/>
              </a:rPr>
              <a:t>to</a:t>
            </a:r>
            <a:r>
              <a:rPr dirty="0">
                <a:latin typeface="Larken" pitchFamily="2" charset="77"/>
              </a:rPr>
              <a:t> </a:t>
            </a:r>
            <a:r>
              <a:rPr spc="60" dirty="0">
                <a:latin typeface="Larken" pitchFamily="2" charset="77"/>
              </a:rPr>
              <a:t>contribute</a:t>
            </a:r>
            <a:r>
              <a:rPr dirty="0">
                <a:latin typeface="Larken" pitchFamily="2" charset="77"/>
              </a:rPr>
              <a:t> </a:t>
            </a:r>
            <a:r>
              <a:rPr spc="20" dirty="0">
                <a:latin typeface="Larken" pitchFamily="2" charset="77"/>
              </a:rPr>
              <a:t>actively</a:t>
            </a:r>
            <a:r>
              <a:rPr dirty="0">
                <a:latin typeface="Larken" pitchFamily="2" charset="77"/>
              </a:rPr>
              <a:t> </a:t>
            </a:r>
            <a:r>
              <a:rPr spc="85" dirty="0">
                <a:latin typeface="Larken" pitchFamily="2" charset="77"/>
              </a:rPr>
              <a:t>to</a:t>
            </a:r>
            <a:r>
              <a:rPr spc="-5" dirty="0">
                <a:latin typeface="Larken" pitchFamily="2" charset="77"/>
              </a:rPr>
              <a:t> </a:t>
            </a:r>
            <a:r>
              <a:rPr spc="75" dirty="0">
                <a:latin typeface="Larken" pitchFamily="2" charset="77"/>
              </a:rPr>
              <a:t>our</a:t>
            </a:r>
            <a:r>
              <a:rPr dirty="0">
                <a:latin typeface="Larken" pitchFamily="2" charset="77"/>
              </a:rPr>
              <a:t> </a:t>
            </a:r>
            <a:r>
              <a:rPr spc="-10" dirty="0">
                <a:latin typeface="Larken" pitchFamily="2" charset="77"/>
              </a:rPr>
              <a:t>objectives. </a:t>
            </a:r>
            <a:r>
              <a:rPr dirty="0">
                <a:latin typeface="Larken" pitchFamily="2" charset="77"/>
              </a:rPr>
              <a:t>Engaging</a:t>
            </a:r>
            <a:r>
              <a:rPr spc="25" dirty="0">
                <a:latin typeface="Larken" pitchFamily="2" charset="77"/>
              </a:rPr>
              <a:t> </a:t>
            </a:r>
            <a:r>
              <a:rPr spc="75" dirty="0">
                <a:latin typeface="Larken" pitchFamily="2" charset="77"/>
              </a:rPr>
              <a:t>our</a:t>
            </a:r>
            <a:r>
              <a:rPr spc="30" dirty="0">
                <a:latin typeface="Larken" pitchFamily="2" charset="77"/>
              </a:rPr>
              <a:t> </a:t>
            </a:r>
            <a:r>
              <a:rPr spc="65" dirty="0">
                <a:latin typeface="Larken" pitchFamily="2" charset="77"/>
              </a:rPr>
              <a:t>main</a:t>
            </a:r>
            <a:r>
              <a:rPr spc="3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stakeholders</a:t>
            </a:r>
            <a:r>
              <a:rPr spc="3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is</a:t>
            </a:r>
            <a:r>
              <a:rPr spc="25" dirty="0">
                <a:latin typeface="Larken" pitchFamily="2" charset="77"/>
              </a:rPr>
              <a:t> </a:t>
            </a:r>
            <a:r>
              <a:rPr spc="75" dirty="0">
                <a:latin typeface="Larken" pitchFamily="2" charset="77"/>
              </a:rPr>
              <a:t>our</a:t>
            </a:r>
            <a:r>
              <a:rPr spc="30" dirty="0">
                <a:latin typeface="Larken" pitchFamily="2" charset="77"/>
              </a:rPr>
              <a:t> </a:t>
            </a:r>
            <a:r>
              <a:rPr spc="-135" dirty="0">
                <a:latin typeface="Larken" pitchFamily="2" charset="77"/>
              </a:rPr>
              <a:t>CSR</a:t>
            </a:r>
            <a:r>
              <a:rPr spc="30" dirty="0">
                <a:latin typeface="Larken" pitchFamily="2" charset="77"/>
              </a:rPr>
              <a:t> </a:t>
            </a:r>
            <a:r>
              <a:rPr spc="45" dirty="0">
                <a:latin typeface="Larken" pitchFamily="2" charset="77"/>
              </a:rPr>
              <a:t>journey</a:t>
            </a:r>
            <a:r>
              <a:rPr spc="3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is</a:t>
            </a:r>
            <a:r>
              <a:rPr spc="25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also</a:t>
            </a:r>
            <a:r>
              <a:rPr spc="3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very</a:t>
            </a:r>
            <a:r>
              <a:rPr spc="30" dirty="0">
                <a:latin typeface="Larken" pitchFamily="2" charset="77"/>
              </a:rPr>
              <a:t> </a:t>
            </a:r>
            <a:r>
              <a:rPr spc="75" dirty="0">
                <a:latin typeface="Larken" pitchFamily="2" charset="77"/>
              </a:rPr>
              <a:t>important</a:t>
            </a:r>
            <a:r>
              <a:rPr spc="3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as</a:t>
            </a:r>
            <a:r>
              <a:rPr spc="25" dirty="0">
                <a:latin typeface="Larken" pitchFamily="2" charset="77"/>
              </a:rPr>
              <a:t> </a:t>
            </a:r>
            <a:r>
              <a:rPr spc="-25" dirty="0">
                <a:latin typeface="Larken" pitchFamily="2" charset="77"/>
              </a:rPr>
              <a:t>CSR </a:t>
            </a:r>
            <a:r>
              <a:rPr spc="55" dirty="0">
                <a:latin typeface="Larken" pitchFamily="2" charset="77"/>
              </a:rPr>
              <a:t>determine</a:t>
            </a:r>
            <a:r>
              <a:rPr spc="-10" dirty="0">
                <a:latin typeface="Larken" pitchFamily="2" charset="77"/>
              </a:rPr>
              <a:t> </a:t>
            </a:r>
            <a:r>
              <a:rPr spc="65" dirty="0">
                <a:latin typeface="Larken" pitchFamily="2" charset="77"/>
              </a:rPr>
              <a:t>the</a:t>
            </a:r>
            <a:r>
              <a:rPr spc="-1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strategic</a:t>
            </a:r>
            <a:r>
              <a:rPr spc="-10" dirty="0">
                <a:latin typeface="Larken" pitchFamily="2" charset="77"/>
              </a:rPr>
              <a:t> </a:t>
            </a:r>
            <a:r>
              <a:rPr spc="50" dirty="0">
                <a:latin typeface="Larken" pitchFamily="2" charset="77"/>
              </a:rPr>
              <a:t>orientations</a:t>
            </a:r>
            <a:r>
              <a:rPr spc="-10" dirty="0">
                <a:latin typeface="Larken" pitchFamily="2" charset="77"/>
              </a:rPr>
              <a:t> </a:t>
            </a:r>
            <a:r>
              <a:rPr spc="65" dirty="0">
                <a:latin typeface="Larken" pitchFamily="2" charset="77"/>
              </a:rPr>
              <a:t>of</a:t>
            </a:r>
            <a:r>
              <a:rPr spc="-10" dirty="0">
                <a:latin typeface="Larken" pitchFamily="2" charset="77"/>
              </a:rPr>
              <a:t> </a:t>
            </a:r>
            <a:r>
              <a:rPr spc="65" dirty="0">
                <a:latin typeface="Larken" pitchFamily="2" charset="77"/>
              </a:rPr>
              <a:t>the</a:t>
            </a:r>
            <a:r>
              <a:rPr spc="-10" dirty="0">
                <a:latin typeface="Larken" pitchFamily="2" charset="77"/>
              </a:rPr>
              <a:t> </a:t>
            </a:r>
            <a:r>
              <a:rPr spc="50" dirty="0">
                <a:latin typeface="Larken" pitchFamily="2" charset="77"/>
              </a:rPr>
              <a:t>group.</a:t>
            </a:r>
            <a:r>
              <a:rPr spc="-10" dirty="0">
                <a:latin typeface="Larken" pitchFamily="2" charset="77"/>
              </a:rPr>
              <a:t> </a:t>
            </a:r>
            <a:r>
              <a:rPr spc="80" dirty="0">
                <a:latin typeface="Larken" pitchFamily="2" charset="77"/>
              </a:rPr>
              <a:t>In</a:t>
            </a:r>
            <a:r>
              <a:rPr spc="-10" dirty="0">
                <a:latin typeface="Larken" pitchFamily="2" charset="77"/>
              </a:rPr>
              <a:t> </a:t>
            </a:r>
            <a:r>
              <a:rPr spc="50" dirty="0">
                <a:latin typeface="Larken" pitchFamily="2" charset="77"/>
              </a:rPr>
              <a:t>addition,</a:t>
            </a:r>
            <a:r>
              <a:rPr spc="-10" dirty="0">
                <a:latin typeface="Larken" pitchFamily="2" charset="77"/>
              </a:rPr>
              <a:t> </a:t>
            </a:r>
            <a:r>
              <a:rPr spc="60" dirty="0">
                <a:latin typeface="Larken" pitchFamily="2" charset="77"/>
              </a:rPr>
              <a:t>at</a:t>
            </a:r>
            <a:r>
              <a:rPr spc="-10" dirty="0">
                <a:latin typeface="Larken" pitchFamily="2" charset="77"/>
              </a:rPr>
              <a:t> Saur, </a:t>
            </a:r>
            <a:r>
              <a:rPr spc="-135" dirty="0">
                <a:latin typeface="Larken" pitchFamily="2" charset="77"/>
              </a:rPr>
              <a:t>CSR</a:t>
            </a:r>
            <a:r>
              <a:rPr spc="-10" dirty="0">
                <a:latin typeface="Larken" pitchFamily="2" charset="77"/>
              </a:rPr>
              <a:t> drives</a:t>
            </a:r>
          </a:p>
          <a:p>
            <a:pPr marL="12700" marR="47625">
              <a:lnSpc>
                <a:spcPct val="111100"/>
              </a:lnSpc>
            </a:pPr>
            <a:r>
              <a:rPr spc="55" dirty="0">
                <a:latin typeface="Larken" pitchFamily="2" charset="77"/>
              </a:rPr>
              <a:t>and</a:t>
            </a:r>
            <a:r>
              <a:rPr spc="395" dirty="0">
                <a:latin typeface="Larken" pitchFamily="2" charset="77"/>
              </a:rPr>
              <a:t> </a:t>
            </a:r>
            <a:r>
              <a:rPr spc="65" dirty="0">
                <a:latin typeface="Larken" pitchFamily="2" charset="77"/>
              </a:rPr>
              <a:t>the</a:t>
            </a:r>
            <a:r>
              <a:rPr spc="15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business</a:t>
            </a:r>
            <a:r>
              <a:rPr spc="20" dirty="0">
                <a:latin typeface="Larken" pitchFamily="2" charset="77"/>
              </a:rPr>
              <a:t> </a:t>
            </a:r>
            <a:r>
              <a:rPr spc="55" dirty="0">
                <a:latin typeface="Larken" pitchFamily="2" charset="77"/>
              </a:rPr>
              <a:t>and</a:t>
            </a:r>
            <a:r>
              <a:rPr spc="20" dirty="0">
                <a:latin typeface="Larken" pitchFamily="2" charset="77"/>
              </a:rPr>
              <a:t> </a:t>
            </a:r>
            <a:r>
              <a:rPr spc="60" dirty="0">
                <a:latin typeface="Larken" pitchFamily="2" charset="77"/>
              </a:rPr>
              <a:t>modulated</a:t>
            </a:r>
            <a:r>
              <a:rPr spc="20" dirty="0">
                <a:latin typeface="Larken" pitchFamily="2" charset="77"/>
              </a:rPr>
              <a:t> </a:t>
            </a:r>
            <a:r>
              <a:rPr spc="65" dirty="0">
                <a:latin typeface="Larken" pitchFamily="2" charset="77"/>
              </a:rPr>
              <a:t>the</a:t>
            </a:r>
            <a:r>
              <a:rPr spc="15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business.</a:t>
            </a:r>
            <a:r>
              <a:rPr spc="20" dirty="0">
                <a:latin typeface="Larken" pitchFamily="2" charset="77"/>
              </a:rPr>
              <a:t> </a:t>
            </a:r>
            <a:r>
              <a:rPr spc="95" dirty="0">
                <a:latin typeface="Larken" pitchFamily="2" charset="77"/>
              </a:rPr>
              <a:t>It</a:t>
            </a:r>
            <a:r>
              <a:rPr spc="2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means</a:t>
            </a:r>
            <a:r>
              <a:rPr spc="15" dirty="0">
                <a:latin typeface="Larken" pitchFamily="2" charset="77"/>
              </a:rPr>
              <a:t> </a:t>
            </a:r>
            <a:r>
              <a:rPr spc="75" dirty="0">
                <a:latin typeface="Larken" pitchFamily="2" charset="77"/>
              </a:rPr>
              <a:t>that</a:t>
            </a:r>
            <a:r>
              <a:rPr spc="2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every</a:t>
            </a:r>
            <a:r>
              <a:rPr spc="20" dirty="0">
                <a:latin typeface="Larken" pitchFamily="2" charset="77"/>
              </a:rPr>
              <a:t> </a:t>
            </a:r>
            <a:r>
              <a:rPr spc="-20" dirty="0">
                <a:latin typeface="Larken" pitchFamily="2" charset="77"/>
              </a:rPr>
              <a:t>R&amp;D</a:t>
            </a:r>
            <a:r>
              <a:rPr spc="2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project,</a:t>
            </a:r>
            <a:r>
              <a:rPr spc="15" dirty="0">
                <a:latin typeface="Larken" pitchFamily="2" charset="77"/>
              </a:rPr>
              <a:t> </a:t>
            </a:r>
            <a:r>
              <a:rPr spc="-10" dirty="0">
                <a:latin typeface="Larken" pitchFamily="2" charset="77"/>
              </a:rPr>
              <a:t>every </a:t>
            </a:r>
            <a:r>
              <a:rPr dirty="0">
                <a:latin typeface="Larken" pitchFamily="2" charset="77"/>
              </a:rPr>
              <a:t>M&amp;A</a:t>
            </a:r>
            <a:r>
              <a:rPr spc="-20" dirty="0">
                <a:latin typeface="Larken" pitchFamily="2" charset="77"/>
              </a:rPr>
              <a:t> </a:t>
            </a:r>
            <a:r>
              <a:rPr spc="45" dirty="0">
                <a:latin typeface="Larken" pitchFamily="2" charset="77"/>
              </a:rPr>
              <a:t>project</a:t>
            </a:r>
            <a:r>
              <a:rPr spc="-15" dirty="0">
                <a:latin typeface="Larken" pitchFamily="2" charset="77"/>
              </a:rPr>
              <a:t> </a:t>
            </a:r>
            <a:r>
              <a:rPr spc="55" dirty="0">
                <a:latin typeface="Larken" pitchFamily="2" charset="77"/>
              </a:rPr>
              <a:t>and</a:t>
            </a:r>
            <a:r>
              <a:rPr spc="-20" dirty="0">
                <a:latin typeface="Larken" pitchFamily="2" charset="77"/>
              </a:rPr>
              <a:t> </a:t>
            </a:r>
            <a:r>
              <a:rPr dirty="0">
                <a:latin typeface="Larken" pitchFamily="2" charset="77"/>
              </a:rPr>
              <a:t>every</a:t>
            </a:r>
            <a:r>
              <a:rPr spc="-15" dirty="0">
                <a:latin typeface="Larken" pitchFamily="2" charset="77"/>
              </a:rPr>
              <a:t> </a:t>
            </a:r>
            <a:r>
              <a:rPr spc="75" dirty="0">
                <a:latin typeface="Larken" pitchFamily="2" charset="77"/>
              </a:rPr>
              <a:t>important</a:t>
            </a:r>
            <a:r>
              <a:rPr spc="-15" dirty="0">
                <a:latin typeface="Larken" pitchFamily="2" charset="77"/>
              </a:rPr>
              <a:t> </a:t>
            </a:r>
            <a:r>
              <a:rPr spc="45" dirty="0">
                <a:latin typeface="Larken" pitchFamily="2" charset="77"/>
              </a:rPr>
              <a:t>project</a:t>
            </a:r>
            <a:r>
              <a:rPr spc="-20" dirty="0">
                <a:latin typeface="Larken" pitchFamily="2" charset="77"/>
              </a:rPr>
              <a:t> </a:t>
            </a:r>
            <a:r>
              <a:rPr spc="60" dirty="0">
                <a:latin typeface="Larken" pitchFamily="2" charset="77"/>
              </a:rPr>
              <a:t>submitted</a:t>
            </a:r>
            <a:r>
              <a:rPr spc="-15" dirty="0">
                <a:latin typeface="Larken" pitchFamily="2" charset="77"/>
              </a:rPr>
              <a:t> </a:t>
            </a:r>
            <a:r>
              <a:rPr spc="85" dirty="0">
                <a:latin typeface="Larken" pitchFamily="2" charset="77"/>
              </a:rPr>
              <a:t>to</a:t>
            </a:r>
            <a:r>
              <a:rPr spc="-15" dirty="0">
                <a:latin typeface="Larken" pitchFamily="2" charset="77"/>
              </a:rPr>
              <a:t> </a:t>
            </a:r>
            <a:r>
              <a:rPr spc="50" dirty="0">
                <a:latin typeface="Larken" pitchFamily="2" charset="77"/>
              </a:rPr>
              <a:t>an</a:t>
            </a:r>
            <a:r>
              <a:rPr spc="-20" dirty="0">
                <a:latin typeface="Larken" pitchFamily="2" charset="77"/>
              </a:rPr>
              <a:t> </a:t>
            </a:r>
            <a:r>
              <a:rPr spc="-10" dirty="0">
                <a:latin typeface="Larken" pitchFamily="2" charset="77"/>
              </a:rPr>
              <a:t>engagement.</a:t>
            </a:r>
          </a:p>
        </p:txBody>
      </p:sp>
      <p:sp>
        <p:nvSpPr>
          <p:cNvPr id="48" name="object 48"/>
          <p:cNvSpPr/>
          <p:nvPr/>
        </p:nvSpPr>
        <p:spPr>
          <a:xfrm>
            <a:off x="7380352" y="1753006"/>
            <a:ext cx="0" cy="4835525"/>
          </a:xfrm>
          <a:custGeom>
            <a:avLst/>
            <a:gdLst/>
            <a:ahLst/>
            <a:cxnLst/>
            <a:rect l="l" t="t" r="r" b="b"/>
            <a:pathLst>
              <a:path h="4835525">
                <a:moveTo>
                  <a:pt x="0" y="0"/>
                </a:moveTo>
                <a:lnTo>
                  <a:pt x="0" y="4835004"/>
                </a:lnTo>
              </a:path>
            </a:pathLst>
          </a:custGeom>
          <a:ln w="12700">
            <a:solidFill>
              <a:srgbClr val="0A67B2"/>
            </a:solidFill>
          </a:ln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86001" y="1753006"/>
            <a:ext cx="0" cy="5934075"/>
          </a:xfrm>
          <a:custGeom>
            <a:avLst/>
            <a:gdLst/>
            <a:ahLst/>
            <a:cxnLst/>
            <a:rect l="l" t="t" r="r" b="b"/>
            <a:pathLst>
              <a:path h="5934075">
                <a:moveTo>
                  <a:pt x="0" y="0"/>
                </a:moveTo>
                <a:lnTo>
                  <a:pt x="0" y="5933998"/>
                </a:lnTo>
              </a:path>
            </a:pathLst>
          </a:custGeom>
          <a:ln w="12700">
            <a:solidFill>
              <a:srgbClr val="0A67B2"/>
            </a:solidFill>
          </a:ln>
        </p:spPr>
        <p:txBody>
          <a:bodyPr wrap="square" lIns="0" tIns="0" rIns="0" bIns="0" rtlCol="0"/>
          <a:lstStyle/>
          <a:p>
            <a:endParaRPr>
              <a:latin typeface="Larken" pitchFamily="2" charset="77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422102" y="379374"/>
            <a:ext cx="375920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00" b="1" spc="-50" dirty="0">
                <a:solidFill>
                  <a:srgbClr val="0A67B2"/>
                </a:solidFill>
                <a:latin typeface="Larken Bold"/>
                <a:cs typeface="Larken Bold"/>
              </a:rPr>
              <a:t>3</a:t>
            </a:r>
            <a:endParaRPr sz="5100">
              <a:latin typeface="Larken"/>
              <a:cs typeface="Larken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sldNum" sz="quarter" idx="7"/>
          </p:nvPr>
        </p:nvSpPr>
        <p:spPr>
          <a:xfrm>
            <a:off x="7184128" y="7636391"/>
            <a:ext cx="200025" cy="20774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>
                <a:latin typeface="Larken" pitchFamily="2" charset="77"/>
              </a:rPr>
              <a:t>8</a:t>
            </a:fld>
            <a:endParaRPr spc="-25" dirty="0">
              <a:latin typeface="Larken" pitchFamily="2" charset="77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11422103" y="7670147"/>
            <a:ext cx="2191670" cy="1686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0" dirty="0">
                <a:latin typeface="Larken" pitchFamily="2" charset="77"/>
              </a:rPr>
              <a:t>Saur_Sustainability</a:t>
            </a:r>
            <a:r>
              <a:rPr spc="-30" dirty="0">
                <a:latin typeface="Larken" pitchFamily="2" charset="77"/>
              </a:rPr>
              <a:t> </a:t>
            </a:r>
            <a:r>
              <a:rPr spc="-10" dirty="0">
                <a:latin typeface="Larken" pitchFamily="2" charset="77"/>
              </a:rPr>
              <a:t>Roadmap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67999"/>
            <a:ext cx="14544040" cy="3204210"/>
            <a:chOff x="0" y="4967999"/>
            <a:chExt cx="14544040" cy="320421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967999"/>
              <a:ext cx="14544039" cy="320400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852807" y="7385569"/>
              <a:ext cx="331470" cy="426720"/>
            </a:xfrm>
            <a:custGeom>
              <a:avLst/>
              <a:gdLst/>
              <a:ahLst/>
              <a:cxnLst/>
              <a:rect l="l" t="t" r="r" b="b"/>
              <a:pathLst>
                <a:path w="331469" h="426720">
                  <a:moveTo>
                    <a:pt x="108127" y="119913"/>
                  </a:moveTo>
                  <a:lnTo>
                    <a:pt x="112117" y="131126"/>
                  </a:lnTo>
                  <a:lnTo>
                    <a:pt x="112194" y="131344"/>
                  </a:lnTo>
                  <a:lnTo>
                    <a:pt x="119767" y="140508"/>
                  </a:lnTo>
                  <a:lnTo>
                    <a:pt x="130044" y="146597"/>
                  </a:lnTo>
                  <a:lnTo>
                    <a:pt x="142227" y="148805"/>
                  </a:lnTo>
                  <a:lnTo>
                    <a:pt x="186194" y="148805"/>
                  </a:lnTo>
                  <a:lnTo>
                    <a:pt x="195335" y="149407"/>
                  </a:lnTo>
                  <a:lnTo>
                    <a:pt x="204114" y="151158"/>
                  </a:lnTo>
                  <a:lnTo>
                    <a:pt x="212455" y="153981"/>
                  </a:lnTo>
                  <a:lnTo>
                    <a:pt x="220281" y="157797"/>
                  </a:lnTo>
                  <a:lnTo>
                    <a:pt x="216295" y="146597"/>
                  </a:lnTo>
                  <a:lnTo>
                    <a:pt x="216216" y="146373"/>
                  </a:lnTo>
                  <a:lnTo>
                    <a:pt x="208648" y="137213"/>
                  </a:lnTo>
                  <a:lnTo>
                    <a:pt x="198375" y="131126"/>
                  </a:lnTo>
                  <a:lnTo>
                    <a:pt x="186194" y="128917"/>
                  </a:lnTo>
                  <a:lnTo>
                    <a:pt x="142227" y="128917"/>
                  </a:lnTo>
                  <a:lnTo>
                    <a:pt x="133084" y="128316"/>
                  </a:lnTo>
                  <a:lnTo>
                    <a:pt x="124301" y="126563"/>
                  </a:lnTo>
                  <a:lnTo>
                    <a:pt x="115956" y="123736"/>
                  </a:lnTo>
                  <a:lnTo>
                    <a:pt x="108127" y="119913"/>
                  </a:lnTo>
                  <a:close/>
                </a:path>
                <a:path w="331469" h="426720">
                  <a:moveTo>
                    <a:pt x="108127" y="169252"/>
                  </a:moveTo>
                  <a:lnTo>
                    <a:pt x="112194" y="180684"/>
                  </a:lnTo>
                  <a:lnTo>
                    <a:pt x="119767" y="189847"/>
                  </a:lnTo>
                  <a:lnTo>
                    <a:pt x="130044" y="195936"/>
                  </a:lnTo>
                  <a:lnTo>
                    <a:pt x="142227" y="198145"/>
                  </a:lnTo>
                  <a:lnTo>
                    <a:pt x="186194" y="198145"/>
                  </a:lnTo>
                  <a:lnTo>
                    <a:pt x="198375" y="195936"/>
                  </a:lnTo>
                  <a:lnTo>
                    <a:pt x="208648" y="189847"/>
                  </a:lnTo>
                  <a:lnTo>
                    <a:pt x="216216" y="180684"/>
                  </a:lnTo>
                  <a:lnTo>
                    <a:pt x="217083" y="178244"/>
                  </a:lnTo>
                  <a:lnTo>
                    <a:pt x="142227" y="178244"/>
                  </a:lnTo>
                  <a:lnTo>
                    <a:pt x="133084" y="177643"/>
                  </a:lnTo>
                  <a:lnTo>
                    <a:pt x="124301" y="175891"/>
                  </a:lnTo>
                  <a:lnTo>
                    <a:pt x="115956" y="173068"/>
                  </a:lnTo>
                  <a:lnTo>
                    <a:pt x="108127" y="169252"/>
                  </a:lnTo>
                  <a:close/>
                </a:path>
                <a:path w="331469" h="426720">
                  <a:moveTo>
                    <a:pt x="220281" y="169252"/>
                  </a:moveTo>
                  <a:lnTo>
                    <a:pt x="212455" y="173068"/>
                  </a:lnTo>
                  <a:lnTo>
                    <a:pt x="204114" y="175891"/>
                  </a:lnTo>
                  <a:lnTo>
                    <a:pt x="195335" y="177643"/>
                  </a:lnTo>
                  <a:lnTo>
                    <a:pt x="186194" y="178244"/>
                  </a:lnTo>
                  <a:lnTo>
                    <a:pt x="217083" y="178244"/>
                  </a:lnTo>
                  <a:lnTo>
                    <a:pt x="220281" y="169252"/>
                  </a:lnTo>
                  <a:close/>
                </a:path>
                <a:path w="331469" h="426720">
                  <a:moveTo>
                    <a:pt x="186182" y="79578"/>
                  </a:moveTo>
                  <a:lnTo>
                    <a:pt x="142227" y="79578"/>
                  </a:lnTo>
                  <a:lnTo>
                    <a:pt x="130044" y="81786"/>
                  </a:lnTo>
                  <a:lnTo>
                    <a:pt x="119767" y="87874"/>
                  </a:lnTo>
                  <a:lnTo>
                    <a:pt x="112194" y="97033"/>
                  </a:lnTo>
                  <a:lnTo>
                    <a:pt x="108127" y="108457"/>
                  </a:lnTo>
                  <a:lnTo>
                    <a:pt x="115961" y="104642"/>
                  </a:lnTo>
                  <a:lnTo>
                    <a:pt x="124306" y="101819"/>
                  </a:lnTo>
                  <a:lnTo>
                    <a:pt x="133086" y="100067"/>
                  </a:lnTo>
                  <a:lnTo>
                    <a:pt x="142227" y="99466"/>
                  </a:lnTo>
                  <a:lnTo>
                    <a:pt x="217081" y="99466"/>
                  </a:lnTo>
                  <a:lnTo>
                    <a:pt x="216216" y="97033"/>
                  </a:lnTo>
                  <a:lnTo>
                    <a:pt x="208646" y="87874"/>
                  </a:lnTo>
                  <a:lnTo>
                    <a:pt x="198369" y="81786"/>
                  </a:lnTo>
                  <a:lnTo>
                    <a:pt x="186182" y="79578"/>
                  </a:lnTo>
                  <a:close/>
                </a:path>
                <a:path w="331469" h="426720">
                  <a:moveTo>
                    <a:pt x="217081" y="99466"/>
                  </a:moveTo>
                  <a:lnTo>
                    <a:pt x="186182" y="99466"/>
                  </a:lnTo>
                  <a:lnTo>
                    <a:pt x="195330" y="100067"/>
                  </a:lnTo>
                  <a:lnTo>
                    <a:pt x="204112" y="101819"/>
                  </a:lnTo>
                  <a:lnTo>
                    <a:pt x="212454" y="104642"/>
                  </a:lnTo>
                  <a:lnTo>
                    <a:pt x="220281" y="108457"/>
                  </a:lnTo>
                  <a:lnTo>
                    <a:pt x="217081" y="99466"/>
                  </a:lnTo>
                  <a:close/>
                </a:path>
                <a:path w="331469" h="426720">
                  <a:moveTo>
                    <a:pt x="45745" y="241071"/>
                  </a:moveTo>
                  <a:lnTo>
                    <a:pt x="65611" y="256089"/>
                  </a:lnTo>
                  <a:lnTo>
                    <a:pt x="88044" y="267385"/>
                  </a:lnTo>
                  <a:lnTo>
                    <a:pt x="112584" y="274500"/>
                  </a:lnTo>
                  <a:lnTo>
                    <a:pt x="138772" y="276974"/>
                  </a:lnTo>
                  <a:lnTo>
                    <a:pt x="189636" y="276974"/>
                  </a:lnTo>
                  <a:lnTo>
                    <a:pt x="215825" y="274500"/>
                  </a:lnTo>
                  <a:lnTo>
                    <a:pt x="240366" y="267385"/>
                  </a:lnTo>
                  <a:lnTo>
                    <a:pt x="260823" y="257086"/>
                  </a:lnTo>
                  <a:lnTo>
                    <a:pt x="138772" y="257086"/>
                  </a:lnTo>
                  <a:lnTo>
                    <a:pt x="115682" y="256089"/>
                  </a:lnTo>
                  <a:lnTo>
                    <a:pt x="114933" y="256089"/>
                  </a:lnTo>
                  <a:lnTo>
                    <a:pt x="90925" y="252964"/>
                  </a:lnTo>
                  <a:lnTo>
                    <a:pt x="67956" y="247945"/>
                  </a:lnTo>
                  <a:lnTo>
                    <a:pt x="45745" y="241071"/>
                  </a:lnTo>
                  <a:close/>
                </a:path>
                <a:path w="331469" h="426720">
                  <a:moveTo>
                    <a:pt x="282676" y="241071"/>
                  </a:moveTo>
                  <a:lnTo>
                    <a:pt x="260459" y="247945"/>
                  </a:lnTo>
                  <a:lnTo>
                    <a:pt x="237490" y="252964"/>
                  </a:lnTo>
                  <a:lnTo>
                    <a:pt x="213481" y="256089"/>
                  </a:lnTo>
                  <a:lnTo>
                    <a:pt x="212731" y="256089"/>
                  </a:lnTo>
                  <a:lnTo>
                    <a:pt x="189636" y="257086"/>
                  </a:lnTo>
                  <a:lnTo>
                    <a:pt x="260823" y="257086"/>
                  </a:lnTo>
                  <a:lnTo>
                    <a:pt x="262802" y="256089"/>
                  </a:lnTo>
                  <a:lnTo>
                    <a:pt x="282676" y="241071"/>
                  </a:lnTo>
                  <a:close/>
                </a:path>
                <a:path w="331469" h="426720">
                  <a:moveTo>
                    <a:pt x="189649" y="0"/>
                  </a:moveTo>
                  <a:lnTo>
                    <a:pt x="138772" y="0"/>
                  </a:lnTo>
                  <a:lnTo>
                    <a:pt x="112584" y="2471"/>
                  </a:lnTo>
                  <a:lnTo>
                    <a:pt x="88044" y="9583"/>
                  </a:lnTo>
                  <a:lnTo>
                    <a:pt x="65540" y="20933"/>
                  </a:lnTo>
                  <a:lnTo>
                    <a:pt x="45745" y="35902"/>
                  </a:lnTo>
                  <a:lnTo>
                    <a:pt x="67960" y="29028"/>
                  </a:lnTo>
                  <a:lnTo>
                    <a:pt x="90925" y="24009"/>
                  </a:lnTo>
                  <a:lnTo>
                    <a:pt x="114557" y="20933"/>
                  </a:lnTo>
                  <a:lnTo>
                    <a:pt x="138772" y="19888"/>
                  </a:lnTo>
                  <a:lnTo>
                    <a:pt x="260851" y="19888"/>
                  </a:lnTo>
                  <a:lnTo>
                    <a:pt x="240384" y="9583"/>
                  </a:lnTo>
                  <a:lnTo>
                    <a:pt x="215839" y="2471"/>
                  </a:lnTo>
                  <a:lnTo>
                    <a:pt x="189649" y="0"/>
                  </a:lnTo>
                  <a:close/>
                </a:path>
                <a:path w="331469" h="426720">
                  <a:moveTo>
                    <a:pt x="260851" y="19888"/>
                  </a:moveTo>
                  <a:lnTo>
                    <a:pt x="189649" y="19888"/>
                  </a:lnTo>
                  <a:lnTo>
                    <a:pt x="213871" y="20933"/>
                  </a:lnTo>
                  <a:lnTo>
                    <a:pt x="237507" y="24009"/>
                  </a:lnTo>
                  <a:lnTo>
                    <a:pt x="260474" y="29028"/>
                  </a:lnTo>
                  <a:lnTo>
                    <a:pt x="282689" y="35902"/>
                  </a:lnTo>
                  <a:lnTo>
                    <a:pt x="262891" y="20933"/>
                  </a:lnTo>
                  <a:lnTo>
                    <a:pt x="260851" y="19888"/>
                  </a:lnTo>
                  <a:close/>
                </a:path>
                <a:path w="331469" h="426720">
                  <a:moveTo>
                    <a:pt x="186182" y="39789"/>
                  </a:moveTo>
                  <a:lnTo>
                    <a:pt x="142227" y="39789"/>
                  </a:lnTo>
                  <a:lnTo>
                    <a:pt x="124828" y="41998"/>
                  </a:lnTo>
                  <a:lnTo>
                    <a:pt x="109061" y="48255"/>
                  </a:lnTo>
                  <a:lnTo>
                    <a:pt x="95475" y="58000"/>
                  </a:lnTo>
                  <a:lnTo>
                    <a:pt x="84620" y="70675"/>
                  </a:lnTo>
                  <a:lnTo>
                    <a:pt x="97392" y="65972"/>
                  </a:lnTo>
                  <a:lnTo>
                    <a:pt x="110724" y="62523"/>
                  </a:lnTo>
                  <a:lnTo>
                    <a:pt x="124542" y="60401"/>
                  </a:lnTo>
                  <a:lnTo>
                    <a:pt x="138772" y="59677"/>
                  </a:lnTo>
                  <a:lnTo>
                    <a:pt x="234381" y="59677"/>
                  </a:lnTo>
                  <a:lnTo>
                    <a:pt x="232945" y="58000"/>
                  </a:lnTo>
                  <a:lnTo>
                    <a:pt x="219361" y="48255"/>
                  </a:lnTo>
                  <a:lnTo>
                    <a:pt x="203590" y="41998"/>
                  </a:lnTo>
                  <a:lnTo>
                    <a:pt x="186182" y="39789"/>
                  </a:lnTo>
                  <a:close/>
                </a:path>
                <a:path w="331469" h="426720">
                  <a:moveTo>
                    <a:pt x="234381" y="59677"/>
                  </a:moveTo>
                  <a:lnTo>
                    <a:pt x="189674" y="59677"/>
                  </a:lnTo>
                  <a:lnTo>
                    <a:pt x="203894" y="60401"/>
                  </a:lnTo>
                  <a:lnTo>
                    <a:pt x="217704" y="62523"/>
                  </a:lnTo>
                  <a:lnTo>
                    <a:pt x="231035" y="65972"/>
                  </a:lnTo>
                  <a:lnTo>
                    <a:pt x="243823" y="70675"/>
                  </a:lnTo>
                  <a:lnTo>
                    <a:pt x="234381" y="59677"/>
                  </a:lnTo>
                  <a:close/>
                </a:path>
                <a:path w="331469" h="426720">
                  <a:moveTo>
                    <a:pt x="84654" y="207048"/>
                  </a:moveTo>
                  <a:lnTo>
                    <a:pt x="95489" y="219723"/>
                  </a:lnTo>
                  <a:lnTo>
                    <a:pt x="109077" y="229468"/>
                  </a:lnTo>
                  <a:lnTo>
                    <a:pt x="124844" y="235724"/>
                  </a:lnTo>
                  <a:lnTo>
                    <a:pt x="142227" y="237934"/>
                  </a:lnTo>
                  <a:lnTo>
                    <a:pt x="186194" y="237934"/>
                  </a:lnTo>
                  <a:lnTo>
                    <a:pt x="203591" y="235724"/>
                  </a:lnTo>
                  <a:lnTo>
                    <a:pt x="219354" y="229468"/>
                  </a:lnTo>
                  <a:lnTo>
                    <a:pt x="232936" y="219723"/>
                  </a:lnTo>
                  <a:lnTo>
                    <a:pt x="234383" y="218033"/>
                  </a:lnTo>
                  <a:lnTo>
                    <a:pt x="138772" y="218033"/>
                  </a:lnTo>
                  <a:lnTo>
                    <a:pt x="124581" y="217311"/>
                  </a:lnTo>
                  <a:lnTo>
                    <a:pt x="110766" y="215193"/>
                  </a:lnTo>
                  <a:lnTo>
                    <a:pt x="97434" y="211748"/>
                  </a:lnTo>
                  <a:lnTo>
                    <a:pt x="84654" y="207048"/>
                  </a:lnTo>
                  <a:close/>
                </a:path>
                <a:path w="331469" h="426720">
                  <a:moveTo>
                    <a:pt x="243789" y="207048"/>
                  </a:moveTo>
                  <a:lnTo>
                    <a:pt x="231018" y="211748"/>
                  </a:lnTo>
                  <a:lnTo>
                    <a:pt x="217693" y="215193"/>
                  </a:lnTo>
                  <a:lnTo>
                    <a:pt x="203887" y="217311"/>
                  </a:lnTo>
                  <a:lnTo>
                    <a:pt x="189674" y="218033"/>
                  </a:lnTo>
                  <a:lnTo>
                    <a:pt x="234383" y="218033"/>
                  </a:lnTo>
                  <a:lnTo>
                    <a:pt x="243789" y="207048"/>
                  </a:lnTo>
                  <a:close/>
                </a:path>
                <a:path w="331469" h="426720">
                  <a:moveTo>
                    <a:pt x="2298" y="395770"/>
                  </a:moveTo>
                  <a:lnTo>
                    <a:pt x="1587" y="395770"/>
                  </a:lnTo>
                  <a:lnTo>
                    <a:pt x="1587" y="418464"/>
                  </a:lnTo>
                  <a:lnTo>
                    <a:pt x="11469" y="422100"/>
                  </a:lnTo>
                  <a:lnTo>
                    <a:pt x="20550" y="424576"/>
                  </a:lnTo>
                  <a:lnTo>
                    <a:pt x="28699" y="425990"/>
                  </a:lnTo>
                  <a:lnTo>
                    <a:pt x="35788" y="426440"/>
                  </a:lnTo>
                  <a:lnTo>
                    <a:pt x="48612" y="424775"/>
                  </a:lnTo>
                  <a:lnTo>
                    <a:pt x="59537" y="419638"/>
                  </a:lnTo>
                  <a:lnTo>
                    <a:pt x="59782" y="419353"/>
                  </a:lnTo>
                  <a:lnTo>
                    <a:pt x="37211" y="419353"/>
                  </a:lnTo>
                  <a:lnTo>
                    <a:pt x="27523" y="417140"/>
                  </a:lnTo>
                  <a:lnTo>
                    <a:pt x="18430" y="411486"/>
                  </a:lnTo>
                  <a:lnTo>
                    <a:pt x="10000" y="403869"/>
                  </a:lnTo>
                  <a:lnTo>
                    <a:pt x="2298" y="395770"/>
                  </a:lnTo>
                  <a:close/>
                </a:path>
                <a:path w="331469" h="426720">
                  <a:moveTo>
                    <a:pt x="35267" y="335000"/>
                  </a:moveTo>
                  <a:lnTo>
                    <a:pt x="21007" y="336780"/>
                  </a:lnTo>
                  <a:lnTo>
                    <a:pt x="9856" y="341931"/>
                  </a:lnTo>
                  <a:lnTo>
                    <a:pt x="2594" y="350173"/>
                  </a:lnTo>
                  <a:lnTo>
                    <a:pt x="0" y="361226"/>
                  </a:lnTo>
                  <a:lnTo>
                    <a:pt x="2001" y="370840"/>
                  </a:lnTo>
                  <a:lnTo>
                    <a:pt x="7773" y="378479"/>
                  </a:lnTo>
                  <a:lnTo>
                    <a:pt x="16968" y="384621"/>
                  </a:lnTo>
                  <a:lnTo>
                    <a:pt x="29235" y="389750"/>
                  </a:lnTo>
                  <a:lnTo>
                    <a:pt x="38969" y="393259"/>
                  </a:lnTo>
                  <a:lnTo>
                    <a:pt x="46207" y="396801"/>
                  </a:lnTo>
                  <a:lnTo>
                    <a:pt x="50718" y="401073"/>
                  </a:lnTo>
                  <a:lnTo>
                    <a:pt x="52273" y="406768"/>
                  </a:lnTo>
                  <a:lnTo>
                    <a:pt x="52273" y="415277"/>
                  </a:lnTo>
                  <a:lnTo>
                    <a:pt x="44653" y="419353"/>
                  </a:lnTo>
                  <a:lnTo>
                    <a:pt x="59782" y="419353"/>
                  </a:lnTo>
                  <a:lnTo>
                    <a:pt x="67138" y="410811"/>
                  </a:lnTo>
                  <a:lnTo>
                    <a:pt x="69989" y="398081"/>
                  </a:lnTo>
                  <a:lnTo>
                    <a:pt x="68458" y="388964"/>
                  </a:lnTo>
                  <a:lnTo>
                    <a:pt x="63588" y="381339"/>
                  </a:lnTo>
                  <a:lnTo>
                    <a:pt x="54966" y="374910"/>
                  </a:lnTo>
                  <a:lnTo>
                    <a:pt x="42176" y="369379"/>
                  </a:lnTo>
                  <a:lnTo>
                    <a:pt x="32589" y="366031"/>
                  </a:lnTo>
                  <a:lnTo>
                    <a:pt x="25142" y="362683"/>
                  </a:lnTo>
                  <a:lnTo>
                    <a:pt x="20320" y="358606"/>
                  </a:lnTo>
                  <a:lnTo>
                    <a:pt x="18605" y="353072"/>
                  </a:lnTo>
                  <a:lnTo>
                    <a:pt x="18605" y="345630"/>
                  </a:lnTo>
                  <a:lnTo>
                    <a:pt x="25692" y="341731"/>
                  </a:lnTo>
                  <a:lnTo>
                    <a:pt x="65968" y="341731"/>
                  </a:lnTo>
                  <a:lnTo>
                    <a:pt x="57935" y="338740"/>
                  </a:lnTo>
                  <a:lnTo>
                    <a:pt x="49657" y="336597"/>
                  </a:lnTo>
                  <a:lnTo>
                    <a:pt x="41979" y="335383"/>
                  </a:lnTo>
                  <a:lnTo>
                    <a:pt x="35267" y="335000"/>
                  </a:lnTo>
                  <a:close/>
                </a:path>
                <a:path w="331469" h="426720">
                  <a:moveTo>
                    <a:pt x="65968" y="341731"/>
                  </a:moveTo>
                  <a:lnTo>
                    <a:pt x="33312" y="341731"/>
                  </a:lnTo>
                  <a:lnTo>
                    <a:pt x="42142" y="343568"/>
                  </a:lnTo>
                  <a:lnTo>
                    <a:pt x="50523" y="348448"/>
                  </a:lnTo>
                  <a:lnTo>
                    <a:pt x="58404" y="355420"/>
                  </a:lnTo>
                  <a:lnTo>
                    <a:pt x="65735" y="363537"/>
                  </a:lnTo>
                  <a:lnTo>
                    <a:pt x="66446" y="363537"/>
                  </a:lnTo>
                  <a:lnTo>
                    <a:pt x="66446" y="341931"/>
                  </a:lnTo>
                  <a:lnTo>
                    <a:pt x="65968" y="341731"/>
                  </a:lnTo>
                  <a:close/>
                </a:path>
                <a:path w="331469" h="426720">
                  <a:moveTo>
                    <a:pt x="118257" y="369641"/>
                  </a:moveTo>
                  <a:lnTo>
                    <a:pt x="80371" y="389355"/>
                  </a:lnTo>
                  <a:lnTo>
                    <a:pt x="78676" y="398970"/>
                  </a:lnTo>
                  <a:lnTo>
                    <a:pt x="80547" y="409064"/>
                  </a:lnTo>
                  <a:lnTo>
                    <a:pt x="86072" y="417798"/>
                  </a:lnTo>
                  <a:lnTo>
                    <a:pt x="95119" y="423941"/>
                  </a:lnTo>
                  <a:lnTo>
                    <a:pt x="107556" y="426262"/>
                  </a:lnTo>
                  <a:lnTo>
                    <a:pt x="116650" y="425100"/>
                  </a:lnTo>
                  <a:lnTo>
                    <a:pt x="124064" y="422009"/>
                  </a:lnTo>
                  <a:lnTo>
                    <a:pt x="129914" y="417588"/>
                  </a:lnTo>
                  <a:lnTo>
                    <a:pt x="132797" y="414210"/>
                  </a:lnTo>
                  <a:lnTo>
                    <a:pt x="109334" y="414210"/>
                  </a:lnTo>
                  <a:lnTo>
                    <a:pt x="102069" y="406590"/>
                  </a:lnTo>
                  <a:lnTo>
                    <a:pt x="102069" y="396138"/>
                  </a:lnTo>
                  <a:lnTo>
                    <a:pt x="103756" y="388304"/>
                  </a:lnTo>
                  <a:lnTo>
                    <a:pt x="108783" y="382114"/>
                  </a:lnTo>
                  <a:lnTo>
                    <a:pt x="117098" y="378414"/>
                  </a:lnTo>
                  <a:lnTo>
                    <a:pt x="128651" y="378053"/>
                  </a:lnTo>
                  <a:lnTo>
                    <a:pt x="129006" y="377355"/>
                  </a:lnTo>
                  <a:lnTo>
                    <a:pt x="123061" y="372033"/>
                  </a:lnTo>
                  <a:lnTo>
                    <a:pt x="118257" y="369641"/>
                  </a:lnTo>
                  <a:close/>
                </a:path>
                <a:path w="331469" h="426720">
                  <a:moveTo>
                    <a:pt x="155752" y="412432"/>
                  </a:moveTo>
                  <a:lnTo>
                    <a:pt x="134315" y="412432"/>
                  </a:lnTo>
                  <a:lnTo>
                    <a:pt x="136271" y="420941"/>
                  </a:lnTo>
                  <a:lnTo>
                    <a:pt x="142113" y="425907"/>
                  </a:lnTo>
                  <a:lnTo>
                    <a:pt x="159829" y="425907"/>
                  </a:lnTo>
                  <a:lnTo>
                    <a:pt x="165684" y="420941"/>
                  </a:lnTo>
                  <a:lnTo>
                    <a:pt x="166788" y="416509"/>
                  </a:lnTo>
                  <a:lnTo>
                    <a:pt x="159486" y="416509"/>
                  </a:lnTo>
                  <a:lnTo>
                    <a:pt x="155752" y="412788"/>
                  </a:lnTo>
                  <a:lnTo>
                    <a:pt x="155752" y="412432"/>
                  </a:lnTo>
                  <a:close/>
                </a:path>
                <a:path w="331469" h="426720">
                  <a:moveTo>
                    <a:pt x="167093" y="413321"/>
                  </a:moveTo>
                  <a:lnTo>
                    <a:pt x="159486" y="416509"/>
                  </a:lnTo>
                  <a:lnTo>
                    <a:pt x="166788" y="416509"/>
                  </a:lnTo>
                  <a:lnTo>
                    <a:pt x="167360" y="414210"/>
                  </a:lnTo>
                  <a:lnTo>
                    <a:pt x="167449" y="413854"/>
                  </a:lnTo>
                  <a:lnTo>
                    <a:pt x="167093" y="413321"/>
                  </a:lnTo>
                  <a:close/>
                </a:path>
                <a:path w="331469" h="426720">
                  <a:moveTo>
                    <a:pt x="146643" y="342264"/>
                  </a:moveTo>
                  <a:lnTo>
                    <a:pt x="128816" y="342264"/>
                  </a:lnTo>
                  <a:lnTo>
                    <a:pt x="133794" y="349351"/>
                  </a:lnTo>
                  <a:lnTo>
                    <a:pt x="133794" y="406755"/>
                  </a:lnTo>
                  <a:lnTo>
                    <a:pt x="129362" y="411378"/>
                  </a:lnTo>
                  <a:lnTo>
                    <a:pt x="124574" y="414210"/>
                  </a:lnTo>
                  <a:lnTo>
                    <a:pt x="132797" y="414210"/>
                  </a:lnTo>
                  <a:lnTo>
                    <a:pt x="134315" y="412432"/>
                  </a:lnTo>
                  <a:lnTo>
                    <a:pt x="155752" y="412432"/>
                  </a:lnTo>
                  <a:lnTo>
                    <a:pt x="155752" y="363359"/>
                  </a:lnTo>
                  <a:lnTo>
                    <a:pt x="153750" y="351824"/>
                  </a:lnTo>
                  <a:lnTo>
                    <a:pt x="147696" y="342865"/>
                  </a:lnTo>
                  <a:lnTo>
                    <a:pt x="146643" y="342264"/>
                  </a:lnTo>
                  <a:close/>
                </a:path>
                <a:path w="331469" h="426720">
                  <a:moveTo>
                    <a:pt x="123151" y="335000"/>
                  </a:moveTo>
                  <a:lnTo>
                    <a:pt x="115109" y="335429"/>
                  </a:lnTo>
                  <a:lnTo>
                    <a:pt x="105835" y="336703"/>
                  </a:lnTo>
                  <a:lnTo>
                    <a:pt x="95694" y="338810"/>
                  </a:lnTo>
                  <a:lnTo>
                    <a:pt x="85051" y="341731"/>
                  </a:lnTo>
                  <a:lnTo>
                    <a:pt x="85051" y="364235"/>
                  </a:lnTo>
                  <a:lnTo>
                    <a:pt x="85940" y="364235"/>
                  </a:lnTo>
                  <a:lnTo>
                    <a:pt x="91387" y="358933"/>
                  </a:lnTo>
                  <a:lnTo>
                    <a:pt x="101071" y="351588"/>
                  </a:lnTo>
                  <a:lnTo>
                    <a:pt x="112181" y="345074"/>
                  </a:lnTo>
                  <a:lnTo>
                    <a:pt x="121907" y="342264"/>
                  </a:lnTo>
                  <a:lnTo>
                    <a:pt x="146643" y="342264"/>
                  </a:lnTo>
                  <a:lnTo>
                    <a:pt x="137520" y="337063"/>
                  </a:lnTo>
                  <a:lnTo>
                    <a:pt x="123151" y="335000"/>
                  </a:lnTo>
                  <a:close/>
                </a:path>
                <a:path w="331469" h="426720">
                  <a:moveTo>
                    <a:pt x="253619" y="336067"/>
                  </a:moveTo>
                  <a:lnTo>
                    <a:pt x="227380" y="336067"/>
                  </a:lnTo>
                  <a:lnTo>
                    <a:pt x="227380" y="336765"/>
                  </a:lnTo>
                  <a:lnTo>
                    <a:pt x="229708" y="346810"/>
                  </a:lnTo>
                  <a:lnTo>
                    <a:pt x="231045" y="354494"/>
                  </a:lnTo>
                  <a:lnTo>
                    <a:pt x="231635" y="362826"/>
                  </a:lnTo>
                  <a:lnTo>
                    <a:pt x="231635" y="401624"/>
                  </a:lnTo>
                  <a:lnTo>
                    <a:pt x="232136" y="406512"/>
                  </a:lnTo>
                  <a:lnTo>
                    <a:pt x="232181" y="406946"/>
                  </a:lnTo>
                  <a:lnTo>
                    <a:pt x="232537" y="409244"/>
                  </a:lnTo>
                  <a:lnTo>
                    <a:pt x="233235" y="415632"/>
                  </a:lnTo>
                  <a:lnTo>
                    <a:pt x="234835" y="421830"/>
                  </a:lnTo>
                  <a:lnTo>
                    <a:pt x="236067" y="424840"/>
                  </a:lnTo>
                  <a:lnTo>
                    <a:pt x="257873" y="424840"/>
                  </a:lnTo>
                  <a:lnTo>
                    <a:pt x="257873" y="424141"/>
                  </a:lnTo>
                  <a:lnTo>
                    <a:pt x="256903" y="420389"/>
                  </a:lnTo>
                  <a:lnTo>
                    <a:pt x="255474" y="414231"/>
                  </a:lnTo>
                  <a:lnTo>
                    <a:pt x="254254" y="406946"/>
                  </a:lnTo>
                  <a:lnTo>
                    <a:pt x="254181" y="406512"/>
                  </a:lnTo>
                  <a:lnTo>
                    <a:pt x="253619" y="398081"/>
                  </a:lnTo>
                  <a:lnTo>
                    <a:pt x="253619" y="336067"/>
                  </a:lnTo>
                  <a:close/>
                </a:path>
                <a:path w="331469" h="426720">
                  <a:moveTo>
                    <a:pt x="196557" y="336067"/>
                  </a:moveTo>
                  <a:lnTo>
                    <a:pt x="170154" y="336067"/>
                  </a:lnTo>
                  <a:lnTo>
                    <a:pt x="170154" y="336765"/>
                  </a:lnTo>
                  <a:lnTo>
                    <a:pt x="171114" y="340618"/>
                  </a:lnTo>
                  <a:lnTo>
                    <a:pt x="172543" y="346810"/>
                  </a:lnTo>
                  <a:lnTo>
                    <a:pt x="173842" y="354494"/>
                  </a:lnTo>
                  <a:lnTo>
                    <a:pt x="174409" y="362826"/>
                  </a:lnTo>
                  <a:lnTo>
                    <a:pt x="174409" y="396316"/>
                  </a:lnTo>
                  <a:lnTo>
                    <a:pt x="176435" y="408694"/>
                  </a:lnTo>
                  <a:lnTo>
                    <a:pt x="182249" y="418133"/>
                  </a:lnTo>
                  <a:lnTo>
                    <a:pt x="191452" y="424150"/>
                  </a:lnTo>
                  <a:lnTo>
                    <a:pt x="203644" y="426262"/>
                  </a:lnTo>
                  <a:lnTo>
                    <a:pt x="213998" y="423714"/>
                  </a:lnTo>
                  <a:lnTo>
                    <a:pt x="220689" y="418133"/>
                  </a:lnTo>
                  <a:lnTo>
                    <a:pt x="224348" y="412503"/>
                  </a:lnTo>
                  <a:lnTo>
                    <a:pt x="224601" y="411911"/>
                  </a:lnTo>
                  <a:lnTo>
                    <a:pt x="204520" y="411911"/>
                  </a:lnTo>
                  <a:lnTo>
                    <a:pt x="196557" y="406768"/>
                  </a:lnTo>
                  <a:lnTo>
                    <a:pt x="196557" y="336067"/>
                  </a:lnTo>
                  <a:close/>
                </a:path>
                <a:path w="331469" h="426720">
                  <a:moveTo>
                    <a:pt x="224726" y="409079"/>
                  </a:moveTo>
                  <a:lnTo>
                    <a:pt x="220840" y="411022"/>
                  </a:lnTo>
                  <a:lnTo>
                    <a:pt x="217106" y="411911"/>
                  </a:lnTo>
                  <a:lnTo>
                    <a:pt x="224601" y="411911"/>
                  </a:lnTo>
                  <a:lnTo>
                    <a:pt x="225437" y="409955"/>
                  </a:lnTo>
                  <a:lnTo>
                    <a:pt x="224726" y="409079"/>
                  </a:lnTo>
                  <a:close/>
                </a:path>
                <a:path w="331469" h="426720">
                  <a:moveTo>
                    <a:pt x="328983" y="351685"/>
                  </a:moveTo>
                  <a:lnTo>
                    <a:pt x="307784" y="351685"/>
                  </a:lnTo>
                  <a:lnTo>
                    <a:pt x="315417" y="352717"/>
                  </a:lnTo>
                  <a:lnTo>
                    <a:pt x="315078" y="352717"/>
                  </a:lnTo>
                  <a:lnTo>
                    <a:pt x="321489" y="355644"/>
                  </a:lnTo>
                  <a:lnTo>
                    <a:pt x="327113" y="359981"/>
                  </a:lnTo>
                  <a:lnTo>
                    <a:pt x="327825" y="359981"/>
                  </a:lnTo>
                  <a:lnTo>
                    <a:pt x="328983" y="351685"/>
                  </a:lnTo>
                  <a:close/>
                </a:path>
                <a:path w="331469" h="426720">
                  <a:moveTo>
                    <a:pt x="324104" y="334111"/>
                  </a:moveTo>
                  <a:lnTo>
                    <a:pt x="320916" y="334111"/>
                  </a:lnTo>
                  <a:lnTo>
                    <a:pt x="310790" y="337093"/>
                  </a:lnTo>
                  <a:lnTo>
                    <a:pt x="304238" y="343481"/>
                  </a:lnTo>
                  <a:lnTo>
                    <a:pt x="300710" y="349834"/>
                  </a:lnTo>
                  <a:lnTo>
                    <a:pt x="299656" y="352717"/>
                  </a:lnTo>
                  <a:lnTo>
                    <a:pt x="300367" y="353428"/>
                  </a:lnTo>
                  <a:lnTo>
                    <a:pt x="307784" y="351685"/>
                  </a:lnTo>
                  <a:lnTo>
                    <a:pt x="328983" y="351685"/>
                  </a:lnTo>
                  <a:lnTo>
                    <a:pt x="331190" y="335889"/>
                  </a:lnTo>
                  <a:lnTo>
                    <a:pt x="327469" y="334644"/>
                  </a:lnTo>
                  <a:lnTo>
                    <a:pt x="324104" y="334111"/>
                  </a:lnTo>
                  <a:close/>
                </a:path>
                <a:path w="331469" h="426720">
                  <a:moveTo>
                    <a:pt x="294690" y="336067"/>
                  </a:moveTo>
                  <a:lnTo>
                    <a:pt x="268287" y="336067"/>
                  </a:lnTo>
                  <a:lnTo>
                    <a:pt x="268287" y="336765"/>
                  </a:lnTo>
                  <a:lnTo>
                    <a:pt x="269250" y="340518"/>
                  </a:lnTo>
                  <a:lnTo>
                    <a:pt x="270675" y="346676"/>
                  </a:lnTo>
                  <a:lnTo>
                    <a:pt x="271966" y="354394"/>
                  </a:lnTo>
                  <a:lnTo>
                    <a:pt x="272529" y="362826"/>
                  </a:lnTo>
                  <a:lnTo>
                    <a:pt x="272529" y="398081"/>
                  </a:lnTo>
                  <a:lnTo>
                    <a:pt x="271966" y="406512"/>
                  </a:lnTo>
                  <a:lnTo>
                    <a:pt x="270675" y="414231"/>
                  </a:lnTo>
                  <a:lnTo>
                    <a:pt x="269250" y="420389"/>
                  </a:lnTo>
                  <a:lnTo>
                    <a:pt x="268287" y="424141"/>
                  </a:lnTo>
                  <a:lnTo>
                    <a:pt x="268287" y="424840"/>
                  </a:lnTo>
                  <a:lnTo>
                    <a:pt x="298767" y="424840"/>
                  </a:lnTo>
                  <a:lnTo>
                    <a:pt x="298767" y="424141"/>
                  </a:lnTo>
                  <a:lnTo>
                    <a:pt x="297900" y="420389"/>
                  </a:lnTo>
                  <a:lnTo>
                    <a:pt x="296524" y="414231"/>
                  </a:lnTo>
                  <a:lnTo>
                    <a:pt x="295250" y="406512"/>
                  </a:lnTo>
                  <a:lnTo>
                    <a:pt x="294690" y="398081"/>
                  </a:lnTo>
                  <a:lnTo>
                    <a:pt x="294690" y="3360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59998" y="2387993"/>
            <a:ext cx="13824585" cy="1339215"/>
            <a:chOff x="359998" y="2387993"/>
            <a:chExt cx="13824585" cy="1339215"/>
          </a:xfrm>
        </p:grpSpPr>
        <p:sp>
          <p:nvSpPr>
            <p:cNvPr id="6" name="object 6"/>
            <p:cNvSpPr/>
            <p:nvPr/>
          </p:nvSpPr>
          <p:spPr>
            <a:xfrm>
              <a:off x="359998" y="2387993"/>
              <a:ext cx="13824585" cy="1339215"/>
            </a:xfrm>
            <a:custGeom>
              <a:avLst/>
              <a:gdLst/>
              <a:ahLst/>
              <a:cxnLst/>
              <a:rect l="l" t="t" r="r" b="b"/>
              <a:pathLst>
                <a:path w="13824585" h="1339214">
                  <a:moveTo>
                    <a:pt x="13428002" y="0"/>
                  </a:moveTo>
                  <a:lnTo>
                    <a:pt x="0" y="0"/>
                  </a:lnTo>
                  <a:lnTo>
                    <a:pt x="0" y="1339011"/>
                  </a:lnTo>
                  <a:lnTo>
                    <a:pt x="13428002" y="1339011"/>
                  </a:lnTo>
                  <a:lnTo>
                    <a:pt x="13824000" y="673011"/>
                  </a:lnTo>
                  <a:lnTo>
                    <a:pt x="13428002" y="0"/>
                  </a:lnTo>
                  <a:close/>
                </a:path>
              </a:pathLst>
            </a:custGeom>
            <a:solidFill>
              <a:srgbClr val="C3CD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0005" y="2387993"/>
              <a:ext cx="9096375" cy="1339215"/>
            </a:xfrm>
            <a:custGeom>
              <a:avLst/>
              <a:gdLst/>
              <a:ahLst/>
              <a:cxnLst/>
              <a:rect l="l" t="t" r="r" b="b"/>
              <a:pathLst>
                <a:path w="9096375" h="1339214">
                  <a:moveTo>
                    <a:pt x="8699995" y="0"/>
                  </a:moveTo>
                  <a:lnTo>
                    <a:pt x="0" y="0"/>
                  </a:lnTo>
                  <a:lnTo>
                    <a:pt x="0" y="1339011"/>
                  </a:lnTo>
                  <a:lnTo>
                    <a:pt x="8699995" y="1339011"/>
                  </a:lnTo>
                  <a:lnTo>
                    <a:pt x="9095994" y="673011"/>
                  </a:lnTo>
                  <a:lnTo>
                    <a:pt x="8699995" y="0"/>
                  </a:lnTo>
                  <a:close/>
                </a:path>
              </a:pathLst>
            </a:custGeom>
            <a:solidFill>
              <a:srgbClr val="D4DB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9999" y="2387993"/>
              <a:ext cx="4368165" cy="1339215"/>
            </a:xfrm>
            <a:custGeom>
              <a:avLst/>
              <a:gdLst/>
              <a:ahLst/>
              <a:cxnLst/>
              <a:rect l="l" t="t" r="r" b="b"/>
              <a:pathLst>
                <a:path w="4368165" h="1339214">
                  <a:moveTo>
                    <a:pt x="3972001" y="0"/>
                  </a:moveTo>
                  <a:lnTo>
                    <a:pt x="0" y="0"/>
                  </a:lnTo>
                  <a:lnTo>
                    <a:pt x="0" y="1339011"/>
                  </a:lnTo>
                  <a:lnTo>
                    <a:pt x="3972001" y="1339011"/>
                  </a:lnTo>
                  <a:lnTo>
                    <a:pt x="4367999" y="673011"/>
                  </a:lnTo>
                  <a:lnTo>
                    <a:pt x="3972001" y="0"/>
                  </a:lnTo>
                  <a:close/>
                </a:path>
              </a:pathLst>
            </a:custGeom>
            <a:solidFill>
              <a:srgbClr val="E6E9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432428" y="313652"/>
            <a:ext cx="87642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2925" algn="l"/>
                <a:tab pos="4023360" algn="l"/>
                <a:tab pos="8750935" algn="l"/>
              </a:tabLst>
            </a:pPr>
            <a:r>
              <a:rPr sz="6000" spc="-20" dirty="0">
                <a:solidFill>
                  <a:srgbClr val="00395D"/>
                </a:solidFill>
              </a:rPr>
              <a:t>Next</a:t>
            </a:r>
            <a:r>
              <a:rPr sz="6000" dirty="0">
                <a:solidFill>
                  <a:srgbClr val="00395D"/>
                </a:solidFill>
              </a:rPr>
              <a:t>	</a:t>
            </a:r>
            <a:r>
              <a:rPr sz="6000" spc="-10" dirty="0">
                <a:solidFill>
                  <a:srgbClr val="00395D"/>
                </a:solidFill>
              </a:rPr>
              <a:t>steps</a:t>
            </a:r>
            <a:r>
              <a:rPr sz="6000" dirty="0">
                <a:solidFill>
                  <a:srgbClr val="00395D"/>
                </a:solidFill>
              </a:rPr>
              <a:t>	</a:t>
            </a:r>
            <a:r>
              <a:rPr sz="6000" u="sng" dirty="0">
                <a:solidFill>
                  <a:srgbClr val="00395D"/>
                </a:solidFill>
                <a:uFill>
                  <a:solidFill>
                    <a:srgbClr val="033D5E"/>
                  </a:solidFill>
                </a:uFill>
              </a:rPr>
              <a:t>	</a:t>
            </a:r>
            <a:endParaRPr sz="6000" dirty="0"/>
          </a:p>
        </p:txBody>
      </p:sp>
      <p:sp>
        <p:nvSpPr>
          <p:cNvPr id="10" name="object 10"/>
          <p:cNvSpPr txBox="1"/>
          <p:nvPr/>
        </p:nvSpPr>
        <p:spPr>
          <a:xfrm>
            <a:off x="527300" y="2579414"/>
            <a:ext cx="1988185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100"/>
              </a:spcBef>
            </a:pPr>
            <a:r>
              <a:rPr sz="1600" b="1" spc="-12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  <a:r>
              <a:rPr sz="1600" b="1" spc="-2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800"/>
              </a:lnSpc>
            </a:pPr>
            <a:r>
              <a:rPr sz="1600" b="1" spc="-12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decision-</a:t>
            </a:r>
            <a:r>
              <a:rPr sz="1600" b="1" spc="-14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</a:t>
            </a:r>
            <a:r>
              <a:rPr sz="1600" b="1" spc="-5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2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bodies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452755">
              <a:lnSpc>
                <a:spcPts val="1800"/>
              </a:lnSpc>
              <a:spcBef>
                <a:spcPts val="100"/>
              </a:spcBef>
            </a:pPr>
            <a:r>
              <a:rPr sz="1600" b="1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sz="1600" b="1" spc="5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</a:t>
            </a:r>
            <a:r>
              <a:rPr sz="1600" b="1" spc="-114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1600" b="1" spc="-10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9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600" b="1" spc="-10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2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governance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55300" y="2579414"/>
            <a:ext cx="2710815" cy="9550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375920">
              <a:lnSpc>
                <a:spcPts val="1800"/>
              </a:lnSpc>
              <a:spcBef>
                <a:spcPts val="260"/>
              </a:spcBef>
            </a:pPr>
            <a:r>
              <a:rPr sz="1600" b="1" spc="-12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  <a:r>
              <a:rPr sz="1600" b="1" spc="-9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204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600" b="1" spc="-9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 </a:t>
            </a:r>
            <a:r>
              <a:rPr sz="1600" b="1" spc="-13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r>
              <a:rPr sz="1600" b="1" spc="-2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14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1800"/>
              </a:lnSpc>
            </a:pPr>
            <a:r>
              <a:rPr sz="1600" b="1" spc="-114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1600" b="1" spc="-9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9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600" b="1" spc="-8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6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Roadmap</a:t>
            </a:r>
            <a:r>
              <a:rPr sz="1600" b="1" spc="-8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</a:t>
            </a:r>
            <a:r>
              <a:rPr sz="1600" b="1" spc="-10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600" b="1" spc="-9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5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sz="1600" b="1" spc="-9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entities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55300" y="4006515"/>
            <a:ext cx="2246630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b="1" spc="-125" dirty="0">
                <a:solidFill>
                  <a:srgbClr val="6182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Aligned with Strategy 2030 deployment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3060680" y="2675714"/>
            <a:ext cx="3251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1785" algn="l"/>
              </a:tabLst>
            </a:pPr>
            <a:r>
              <a:rPr sz="1600" b="1" u="sng" dirty="0">
                <a:solidFill>
                  <a:srgbClr val="00395D"/>
                </a:solidFill>
                <a:uFill>
                  <a:solidFill>
                    <a:srgbClr val="033D5E"/>
                  </a:solidFill>
                </a:uFill>
                <a:latin typeface="Arial"/>
                <a:cs typeface="Arial"/>
              </a:rPr>
              <a:t>	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83300" y="2654955"/>
            <a:ext cx="2661285" cy="783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42950">
              <a:lnSpc>
                <a:spcPct val="108500"/>
              </a:lnSpc>
              <a:spcBef>
                <a:spcPts val="100"/>
              </a:spcBef>
            </a:pPr>
            <a:r>
              <a:rPr sz="1600" b="1" spc="-7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sz="1600" b="1" spc="-4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2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sensibilization Adaptation</a:t>
            </a:r>
            <a:r>
              <a:rPr sz="1600" b="1" spc="-7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sz="1600" b="1" spc="-7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3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800"/>
              </a:lnSpc>
            </a:pPr>
            <a:r>
              <a:rPr sz="1600" b="1" spc="-13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(France,</a:t>
            </a:r>
            <a:r>
              <a:rPr sz="1600" b="1" spc="-2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9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international,</a:t>
            </a:r>
            <a:r>
              <a:rPr sz="1600" b="1" spc="-20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95" dirty="0">
                <a:solidFill>
                  <a:srgbClr val="0039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industry)</a:t>
            </a: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299" y="1787183"/>
            <a:ext cx="23155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95D"/>
                </a:solidFill>
                <a:latin typeface="Larken Bold"/>
                <a:cs typeface="Larken Bold"/>
              </a:rPr>
              <a:t>Q</a:t>
            </a:r>
            <a:r>
              <a:rPr sz="2400" b="1" spc="-60" dirty="0">
                <a:solidFill>
                  <a:srgbClr val="00395D"/>
                </a:solidFill>
                <a:latin typeface="Larken Bold"/>
                <a:cs typeface="Larken Bold"/>
              </a:rPr>
              <a:t> </a:t>
            </a:r>
            <a:r>
              <a:rPr sz="2400" b="1" dirty="0">
                <a:solidFill>
                  <a:srgbClr val="00395D"/>
                </a:solidFill>
                <a:latin typeface="Larken Bold"/>
                <a:cs typeface="Larken Bold"/>
              </a:rPr>
              <a:t>1</a:t>
            </a:r>
            <a:r>
              <a:rPr sz="2400" b="1" spc="-60" dirty="0">
                <a:solidFill>
                  <a:srgbClr val="00395D"/>
                </a:solidFill>
                <a:latin typeface="Larken Bold"/>
                <a:cs typeface="Larken Bold"/>
              </a:rPr>
              <a:t> </a:t>
            </a:r>
            <a:r>
              <a:rPr sz="2400" b="1" spc="-30" dirty="0">
                <a:solidFill>
                  <a:srgbClr val="00395D"/>
                </a:solidFill>
                <a:latin typeface="Larken Bold"/>
                <a:cs typeface="Larken Bold"/>
              </a:rPr>
              <a:t>2025</a:t>
            </a:r>
            <a:endParaRPr sz="2400" dirty="0">
              <a:latin typeface="Larken"/>
              <a:cs typeface="Larke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55300" y="1787183"/>
            <a:ext cx="875890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40275" algn="l"/>
              </a:tabLst>
            </a:pPr>
            <a:r>
              <a:rPr sz="2400" b="1" dirty="0">
                <a:solidFill>
                  <a:srgbClr val="00395D"/>
                </a:solidFill>
                <a:latin typeface="Larken Bold"/>
                <a:cs typeface="Larken Bold"/>
              </a:rPr>
              <a:t>Q</a:t>
            </a:r>
            <a:r>
              <a:rPr sz="2400" b="1" spc="-60" dirty="0">
                <a:solidFill>
                  <a:srgbClr val="00395D"/>
                </a:solidFill>
                <a:latin typeface="Larken Bold"/>
                <a:cs typeface="Larken Bold"/>
              </a:rPr>
              <a:t> </a:t>
            </a:r>
            <a:r>
              <a:rPr sz="2400" b="1" dirty="0">
                <a:solidFill>
                  <a:srgbClr val="00395D"/>
                </a:solidFill>
                <a:latin typeface="Larken Bold"/>
                <a:cs typeface="Larken Bold"/>
              </a:rPr>
              <a:t>2</a:t>
            </a:r>
            <a:r>
              <a:rPr sz="2400" b="1" spc="-60" dirty="0">
                <a:solidFill>
                  <a:srgbClr val="00395D"/>
                </a:solidFill>
                <a:latin typeface="Larken Bold"/>
                <a:cs typeface="Larken Bold"/>
              </a:rPr>
              <a:t> </a:t>
            </a:r>
            <a:r>
              <a:rPr sz="2400" b="1" spc="-20" dirty="0">
                <a:solidFill>
                  <a:srgbClr val="00395D"/>
                </a:solidFill>
                <a:latin typeface="Larken Bold"/>
                <a:cs typeface="Larken Bold"/>
              </a:rPr>
              <a:t>2025</a:t>
            </a:r>
            <a:r>
              <a:rPr sz="2400" b="1" dirty="0">
                <a:solidFill>
                  <a:srgbClr val="00395D"/>
                </a:solidFill>
                <a:latin typeface="Larken Bold"/>
                <a:cs typeface="Larken Bold"/>
              </a:rPr>
              <a:t>	Q</a:t>
            </a:r>
            <a:r>
              <a:rPr sz="2400" b="1" spc="-85" dirty="0">
                <a:solidFill>
                  <a:srgbClr val="00395D"/>
                </a:solidFill>
                <a:latin typeface="Larken Bold"/>
                <a:cs typeface="Larken Bold"/>
              </a:rPr>
              <a:t> </a:t>
            </a:r>
            <a:r>
              <a:rPr sz="2400" b="1" spc="-20" dirty="0">
                <a:solidFill>
                  <a:srgbClr val="00395D"/>
                </a:solidFill>
                <a:latin typeface="Larken Bold"/>
                <a:cs typeface="Larken Bold"/>
              </a:rPr>
              <a:t>2,3,4</a:t>
            </a:r>
            <a:r>
              <a:rPr sz="2400" b="1" spc="-85" dirty="0">
                <a:solidFill>
                  <a:srgbClr val="00395D"/>
                </a:solidFill>
                <a:latin typeface="Larken Bold"/>
                <a:cs typeface="Larken Bold"/>
              </a:rPr>
              <a:t> </a:t>
            </a:r>
            <a:r>
              <a:rPr sz="2400" b="1" spc="-25" dirty="0">
                <a:solidFill>
                  <a:srgbClr val="00395D"/>
                </a:solidFill>
                <a:latin typeface="Larken Bold"/>
                <a:cs typeface="Larken Bold"/>
              </a:rPr>
              <a:t>2025</a:t>
            </a:r>
            <a:endParaRPr sz="2400" dirty="0">
              <a:latin typeface="Larken"/>
              <a:cs typeface="Larke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0005" y="1086348"/>
            <a:ext cx="4728210" cy="0"/>
          </a:xfrm>
          <a:custGeom>
            <a:avLst/>
            <a:gdLst/>
            <a:ahLst/>
            <a:cxnLst/>
            <a:rect l="l" t="t" r="r" b="b"/>
            <a:pathLst>
              <a:path w="4728210">
                <a:moveTo>
                  <a:pt x="47279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33D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528006" y="2632648"/>
            <a:ext cx="10022840" cy="1856105"/>
            <a:chOff x="3528006" y="2632648"/>
            <a:chExt cx="10022840" cy="1856105"/>
          </a:xfrm>
        </p:grpSpPr>
        <p:sp>
          <p:nvSpPr>
            <p:cNvPr id="19" name="object 19"/>
            <p:cNvSpPr/>
            <p:nvPr/>
          </p:nvSpPr>
          <p:spPr>
            <a:xfrm>
              <a:off x="5087999" y="2677395"/>
              <a:ext cx="0" cy="1785620"/>
            </a:xfrm>
            <a:custGeom>
              <a:avLst/>
              <a:gdLst/>
              <a:ahLst/>
              <a:cxnLst/>
              <a:rect l="l" t="t" r="r" b="b"/>
              <a:pathLst>
                <a:path h="1785620">
                  <a:moveTo>
                    <a:pt x="0" y="0"/>
                  </a:moveTo>
                  <a:lnTo>
                    <a:pt x="0" y="1785404"/>
                  </a:lnTo>
                </a:path>
              </a:pathLst>
            </a:custGeom>
            <a:ln w="12700">
              <a:solidFill>
                <a:srgbClr val="033D5E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081638" y="2632659"/>
              <a:ext cx="12700" cy="1856105"/>
            </a:xfrm>
            <a:custGeom>
              <a:avLst/>
              <a:gdLst/>
              <a:ahLst/>
              <a:cxnLst/>
              <a:rect l="l" t="t" r="r" b="b"/>
              <a:pathLst>
                <a:path w="12700" h="1856104">
                  <a:moveTo>
                    <a:pt x="12700" y="1849348"/>
                  </a:moveTo>
                  <a:lnTo>
                    <a:pt x="10845" y="1844852"/>
                  </a:lnTo>
                  <a:lnTo>
                    <a:pt x="6350" y="1842998"/>
                  </a:lnTo>
                  <a:lnTo>
                    <a:pt x="1866" y="1844852"/>
                  </a:lnTo>
                  <a:lnTo>
                    <a:pt x="0" y="1849348"/>
                  </a:lnTo>
                  <a:lnTo>
                    <a:pt x="1866" y="1853831"/>
                  </a:lnTo>
                  <a:lnTo>
                    <a:pt x="6350" y="1855698"/>
                  </a:lnTo>
                  <a:lnTo>
                    <a:pt x="10845" y="1853831"/>
                  </a:lnTo>
                  <a:lnTo>
                    <a:pt x="12700" y="1849348"/>
                  </a:lnTo>
                  <a:close/>
                </a:path>
                <a:path w="12700" h="1856104">
                  <a:moveTo>
                    <a:pt x="12700" y="6350"/>
                  </a:moveTo>
                  <a:lnTo>
                    <a:pt x="10845" y="1854"/>
                  </a:lnTo>
                  <a:lnTo>
                    <a:pt x="6350" y="0"/>
                  </a:lnTo>
                  <a:lnTo>
                    <a:pt x="1866" y="1854"/>
                  </a:lnTo>
                  <a:lnTo>
                    <a:pt x="0" y="6350"/>
                  </a:lnTo>
                  <a:lnTo>
                    <a:pt x="1866" y="10833"/>
                  </a:lnTo>
                  <a:lnTo>
                    <a:pt x="6350" y="12700"/>
                  </a:lnTo>
                  <a:lnTo>
                    <a:pt x="10845" y="10833"/>
                  </a:lnTo>
                  <a:lnTo>
                    <a:pt x="12700" y="6350"/>
                  </a:lnTo>
                  <a:close/>
                </a:path>
              </a:pathLst>
            </a:custGeom>
            <a:solidFill>
              <a:srgbClr val="033D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34356" y="2813094"/>
              <a:ext cx="554355" cy="487045"/>
            </a:xfrm>
            <a:custGeom>
              <a:avLst/>
              <a:gdLst/>
              <a:ahLst/>
              <a:cxnLst/>
              <a:rect l="l" t="t" r="r" b="b"/>
              <a:pathLst>
                <a:path w="554354" h="487045">
                  <a:moveTo>
                    <a:pt x="135305" y="202831"/>
                  </a:moveTo>
                  <a:lnTo>
                    <a:pt x="287985" y="379603"/>
                  </a:lnTo>
                  <a:lnTo>
                    <a:pt x="553859" y="65633"/>
                  </a:lnTo>
                </a:path>
                <a:path w="554354" h="487045">
                  <a:moveTo>
                    <a:pt x="485647" y="232448"/>
                  </a:moveTo>
                  <a:lnTo>
                    <a:pt x="485647" y="486765"/>
                  </a:lnTo>
                  <a:lnTo>
                    <a:pt x="0" y="486765"/>
                  </a:lnTo>
                  <a:lnTo>
                    <a:pt x="0" y="0"/>
                  </a:lnTo>
                  <a:lnTo>
                    <a:pt x="485647" y="0"/>
                  </a:lnTo>
                  <a:lnTo>
                    <a:pt x="485647" y="68364"/>
                  </a:lnTo>
                </a:path>
              </a:pathLst>
            </a:custGeom>
            <a:ln w="12700">
              <a:solidFill>
                <a:srgbClr val="033D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367354" y="2714833"/>
              <a:ext cx="468630" cy="684530"/>
            </a:xfrm>
            <a:custGeom>
              <a:avLst/>
              <a:gdLst/>
              <a:ahLst/>
              <a:cxnLst/>
              <a:rect l="l" t="t" r="r" b="b"/>
              <a:pathLst>
                <a:path w="468629" h="684529">
                  <a:moveTo>
                    <a:pt x="468223" y="233476"/>
                  </a:moveTo>
                  <a:lnTo>
                    <a:pt x="431193" y="362901"/>
                  </a:lnTo>
                  <a:lnTo>
                    <a:pt x="349726" y="487108"/>
                  </a:lnTo>
                  <a:lnTo>
                    <a:pt x="268259" y="580445"/>
                  </a:lnTo>
                  <a:lnTo>
                    <a:pt x="231228" y="617258"/>
                  </a:lnTo>
                  <a:lnTo>
                    <a:pt x="97549" y="487996"/>
                  </a:lnTo>
                  <a:lnTo>
                    <a:pt x="28903" y="404931"/>
                  </a:lnTo>
                  <a:lnTo>
                    <a:pt x="3612" y="332084"/>
                  </a:lnTo>
                  <a:lnTo>
                    <a:pt x="0" y="233476"/>
                  </a:lnTo>
                  <a:lnTo>
                    <a:pt x="4756" y="186423"/>
                  </a:lnTo>
                  <a:lnTo>
                    <a:pt x="18397" y="142598"/>
                  </a:lnTo>
                  <a:lnTo>
                    <a:pt x="39982" y="102938"/>
                  </a:lnTo>
                  <a:lnTo>
                    <a:pt x="68568" y="68384"/>
                  </a:lnTo>
                  <a:lnTo>
                    <a:pt x="103216" y="39874"/>
                  </a:lnTo>
                  <a:lnTo>
                    <a:pt x="142983" y="18348"/>
                  </a:lnTo>
                  <a:lnTo>
                    <a:pt x="186929" y="4743"/>
                  </a:lnTo>
                  <a:lnTo>
                    <a:pt x="234111" y="0"/>
                  </a:lnTo>
                  <a:lnTo>
                    <a:pt x="281294" y="4743"/>
                  </a:lnTo>
                  <a:lnTo>
                    <a:pt x="325239" y="18348"/>
                  </a:lnTo>
                  <a:lnTo>
                    <a:pt x="365006" y="39874"/>
                  </a:lnTo>
                  <a:lnTo>
                    <a:pt x="399654" y="68384"/>
                  </a:lnTo>
                  <a:lnTo>
                    <a:pt x="428241" y="102938"/>
                  </a:lnTo>
                  <a:lnTo>
                    <a:pt x="449826" y="142598"/>
                  </a:lnTo>
                  <a:lnTo>
                    <a:pt x="463467" y="186423"/>
                  </a:lnTo>
                  <a:lnTo>
                    <a:pt x="468223" y="233476"/>
                  </a:lnTo>
                  <a:close/>
                </a:path>
                <a:path w="468629" h="684529">
                  <a:moveTo>
                    <a:pt x="356590" y="230162"/>
                  </a:moveTo>
                  <a:lnTo>
                    <a:pt x="346965" y="277708"/>
                  </a:lnTo>
                  <a:lnTo>
                    <a:pt x="320716" y="316534"/>
                  </a:lnTo>
                  <a:lnTo>
                    <a:pt x="281784" y="342711"/>
                  </a:lnTo>
                  <a:lnTo>
                    <a:pt x="234111" y="352310"/>
                  </a:lnTo>
                  <a:lnTo>
                    <a:pt x="186438" y="342711"/>
                  </a:lnTo>
                  <a:lnTo>
                    <a:pt x="147507" y="316534"/>
                  </a:lnTo>
                  <a:lnTo>
                    <a:pt x="121258" y="277708"/>
                  </a:lnTo>
                  <a:lnTo>
                    <a:pt x="111633" y="230162"/>
                  </a:lnTo>
                  <a:lnTo>
                    <a:pt x="121258" y="182615"/>
                  </a:lnTo>
                  <a:lnTo>
                    <a:pt x="147507" y="143789"/>
                  </a:lnTo>
                  <a:lnTo>
                    <a:pt x="186438" y="117612"/>
                  </a:lnTo>
                  <a:lnTo>
                    <a:pt x="234111" y="108013"/>
                  </a:lnTo>
                  <a:lnTo>
                    <a:pt x="281784" y="117612"/>
                  </a:lnTo>
                  <a:lnTo>
                    <a:pt x="320716" y="143789"/>
                  </a:lnTo>
                  <a:lnTo>
                    <a:pt x="346965" y="182615"/>
                  </a:lnTo>
                  <a:lnTo>
                    <a:pt x="356590" y="230162"/>
                  </a:lnTo>
                  <a:close/>
                </a:path>
                <a:path w="468629" h="684529">
                  <a:moveTo>
                    <a:pt x="341541" y="595464"/>
                  </a:moveTo>
                  <a:lnTo>
                    <a:pt x="377873" y="603057"/>
                  </a:lnTo>
                  <a:lnTo>
                    <a:pt x="405811" y="612597"/>
                  </a:lnTo>
                  <a:lnTo>
                    <a:pt x="423749" y="623689"/>
                  </a:lnTo>
                  <a:lnTo>
                    <a:pt x="430085" y="635939"/>
                  </a:lnTo>
                  <a:lnTo>
                    <a:pt x="414684" y="654780"/>
                  </a:lnTo>
                  <a:lnTo>
                    <a:pt x="372684" y="670164"/>
                  </a:lnTo>
                  <a:lnTo>
                    <a:pt x="310391" y="680536"/>
                  </a:lnTo>
                  <a:lnTo>
                    <a:pt x="234111" y="684339"/>
                  </a:lnTo>
                  <a:lnTo>
                    <a:pt x="157826" y="680536"/>
                  </a:lnTo>
                  <a:lnTo>
                    <a:pt x="95534" y="670164"/>
                  </a:lnTo>
                  <a:lnTo>
                    <a:pt x="53537" y="654780"/>
                  </a:lnTo>
                  <a:lnTo>
                    <a:pt x="38138" y="635939"/>
                  </a:lnTo>
                  <a:lnTo>
                    <a:pt x="44306" y="623849"/>
                  </a:lnTo>
                  <a:lnTo>
                    <a:pt x="61787" y="612879"/>
                  </a:lnTo>
                  <a:lnTo>
                    <a:pt x="89042" y="603410"/>
                  </a:lnTo>
                  <a:lnTo>
                    <a:pt x="124536" y="595820"/>
                  </a:lnTo>
                </a:path>
              </a:pathLst>
            </a:custGeom>
            <a:ln w="12700">
              <a:solidFill>
                <a:srgbClr val="033D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977332" y="2786754"/>
              <a:ext cx="490220" cy="501650"/>
            </a:xfrm>
            <a:custGeom>
              <a:avLst/>
              <a:gdLst/>
              <a:ahLst/>
              <a:cxnLst/>
              <a:rect l="l" t="t" r="r" b="b"/>
              <a:pathLst>
                <a:path w="490219" h="501650">
                  <a:moveTo>
                    <a:pt x="463676" y="0"/>
                  </a:moveTo>
                  <a:lnTo>
                    <a:pt x="25971" y="0"/>
                  </a:lnTo>
                  <a:lnTo>
                    <a:pt x="15859" y="2039"/>
                  </a:lnTo>
                  <a:lnTo>
                    <a:pt x="7604" y="7602"/>
                  </a:lnTo>
                  <a:lnTo>
                    <a:pt x="2039" y="15853"/>
                  </a:lnTo>
                  <a:lnTo>
                    <a:pt x="0" y="25958"/>
                  </a:lnTo>
                  <a:lnTo>
                    <a:pt x="0" y="341337"/>
                  </a:lnTo>
                  <a:lnTo>
                    <a:pt x="2039" y="351444"/>
                  </a:lnTo>
                  <a:lnTo>
                    <a:pt x="7604" y="359700"/>
                  </a:lnTo>
                  <a:lnTo>
                    <a:pt x="15859" y="365267"/>
                  </a:lnTo>
                  <a:lnTo>
                    <a:pt x="25971" y="367309"/>
                  </a:lnTo>
                  <a:lnTo>
                    <a:pt x="63144" y="367309"/>
                  </a:lnTo>
                  <a:lnTo>
                    <a:pt x="63144" y="488569"/>
                  </a:lnTo>
                  <a:lnTo>
                    <a:pt x="65388" y="495974"/>
                  </a:lnTo>
                  <a:lnTo>
                    <a:pt x="70959" y="500586"/>
                  </a:lnTo>
                  <a:lnTo>
                    <a:pt x="78119" y="501631"/>
                  </a:lnTo>
                  <a:lnTo>
                    <a:pt x="85128" y="498335"/>
                  </a:lnTo>
                  <a:lnTo>
                    <a:pt x="230377" y="367309"/>
                  </a:lnTo>
                  <a:lnTo>
                    <a:pt x="463676" y="367309"/>
                  </a:lnTo>
                  <a:lnTo>
                    <a:pt x="473789" y="365267"/>
                  </a:lnTo>
                  <a:lnTo>
                    <a:pt x="482044" y="359700"/>
                  </a:lnTo>
                  <a:lnTo>
                    <a:pt x="487608" y="351444"/>
                  </a:lnTo>
                  <a:lnTo>
                    <a:pt x="489648" y="341337"/>
                  </a:lnTo>
                  <a:lnTo>
                    <a:pt x="489648" y="25958"/>
                  </a:lnTo>
                  <a:lnTo>
                    <a:pt x="487608" y="15853"/>
                  </a:lnTo>
                  <a:lnTo>
                    <a:pt x="482044" y="7602"/>
                  </a:lnTo>
                  <a:lnTo>
                    <a:pt x="473789" y="2039"/>
                  </a:lnTo>
                  <a:lnTo>
                    <a:pt x="463676" y="0"/>
                  </a:lnTo>
                  <a:close/>
                </a:path>
              </a:pathLst>
            </a:custGeom>
            <a:ln w="12700">
              <a:solidFill>
                <a:srgbClr val="033D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220289" y="2940770"/>
              <a:ext cx="324485" cy="387350"/>
            </a:xfrm>
            <a:custGeom>
              <a:avLst/>
              <a:gdLst/>
              <a:ahLst/>
              <a:cxnLst/>
              <a:rect l="l" t="t" r="r" b="b"/>
              <a:pathLst>
                <a:path w="324484" h="387350">
                  <a:moveTo>
                    <a:pt x="287794" y="0"/>
                  </a:moveTo>
                  <a:lnTo>
                    <a:pt x="306654" y="0"/>
                  </a:lnTo>
                  <a:lnTo>
                    <a:pt x="316344" y="0"/>
                  </a:lnTo>
                  <a:lnTo>
                    <a:pt x="324180" y="7810"/>
                  </a:lnTo>
                  <a:lnTo>
                    <a:pt x="324180" y="17462"/>
                  </a:lnTo>
                  <a:lnTo>
                    <a:pt x="324180" y="276199"/>
                  </a:lnTo>
                  <a:lnTo>
                    <a:pt x="324180" y="285838"/>
                  </a:lnTo>
                  <a:lnTo>
                    <a:pt x="316344" y="293649"/>
                  </a:lnTo>
                  <a:lnTo>
                    <a:pt x="306654" y="293649"/>
                  </a:lnTo>
                  <a:lnTo>
                    <a:pt x="264998" y="293649"/>
                  </a:lnTo>
                  <a:lnTo>
                    <a:pt x="264998" y="375183"/>
                  </a:lnTo>
                  <a:lnTo>
                    <a:pt x="264998" y="382854"/>
                  </a:lnTo>
                  <a:lnTo>
                    <a:pt x="255879" y="386892"/>
                  </a:lnTo>
                  <a:lnTo>
                    <a:pt x="250164" y="381762"/>
                  </a:lnTo>
                  <a:lnTo>
                    <a:pt x="152171" y="293649"/>
                  </a:lnTo>
                  <a:lnTo>
                    <a:pt x="17526" y="293649"/>
                  </a:lnTo>
                  <a:lnTo>
                    <a:pt x="7848" y="293649"/>
                  </a:lnTo>
                  <a:lnTo>
                    <a:pt x="0" y="285838"/>
                  </a:lnTo>
                  <a:lnTo>
                    <a:pt x="0" y="276199"/>
                  </a:lnTo>
                  <a:lnTo>
                    <a:pt x="0" y="262140"/>
                  </a:lnTo>
                </a:path>
              </a:pathLst>
            </a:custGeom>
            <a:ln w="12700">
              <a:solidFill>
                <a:srgbClr val="033D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073379" y="3022959"/>
              <a:ext cx="185420" cy="0"/>
            </a:xfrm>
            <a:custGeom>
              <a:avLst/>
              <a:gdLst/>
              <a:ahLst/>
              <a:cxnLst/>
              <a:rect l="l" t="t" r="r" b="b"/>
              <a:pathLst>
                <a:path w="185419">
                  <a:moveTo>
                    <a:pt x="0" y="0"/>
                  </a:moveTo>
                  <a:lnTo>
                    <a:pt x="184797" y="0"/>
                  </a:lnTo>
                </a:path>
              </a:pathLst>
            </a:custGeom>
            <a:ln w="12700">
              <a:solidFill>
                <a:srgbClr val="033D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279299" y="6079092"/>
            <a:ext cx="108184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This</a:t>
            </a:r>
            <a:r>
              <a:rPr sz="2000" b="1" spc="3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204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CSR</a:t>
            </a:r>
            <a:r>
              <a:rPr sz="2000" b="1" spc="3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5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roadmap</a:t>
            </a:r>
            <a:r>
              <a:rPr sz="2000" b="1" spc="3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will</a:t>
            </a:r>
            <a:r>
              <a:rPr sz="2000" b="1" spc="3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8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permit</a:t>
            </a:r>
            <a:r>
              <a:rPr sz="2000" b="1" spc="3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7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to</a:t>
            </a:r>
            <a:r>
              <a:rPr sz="2000" b="1" spc="3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introduce</a:t>
            </a:r>
            <a:r>
              <a:rPr sz="2000" b="1" spc="3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7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with</a:t>
            </a:r>
            <a:r>
              <a:rPr sz="2000" b="1" spc="3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5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a</a:t>
            </a:r>
            <a:r>
              <a:rPr sz="2000" b="1" spc="3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5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more</a:t>
            </a:r>
            <a:r>
              <a:rPr sz="2000" b="1" spc="3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strategic</a:t>
            </a:r>
            <a:r>
              <a:rPr sz="2000" b="1" spc="3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point</a:t>
            </a:r>
            <a:r>
              <a:rPr sz="2000" b="1" spc="3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of</a:t>
            </a:r>
            <a:r>
              <a:rPr sz="2000" b="1" spc="3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view</a:t>
            </a:r>
            <a:r>
              <a:rPr sz="2000" b="1" spc="3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8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the</a:t>
            </a:r>
            <a:r>
              <a:rPr sz="2000" b="1" spc="35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Larken Bold" pitchFamily="2" charset="77"/>
                <a:cs typeface="Arial"/>
              </a:rPr>
              <a:t>CSRD</a:t>
            </a:r>
            <a:endParaRPr sz="2000" dirty="0">
              <a:latin typeface="Larken" pitchFamily="2" charset="77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284003" y="5785811"/>
            <a:ext cx="722630" cy="899160"/>
            <a:chOff x="1284003" y="5785811"/>
            <a:chExt cx="722630" cy="899160"/>
          </a:xfrm>
        </p:grpSpPr>
        <p:sp>
          <p:nvSpPr>
            <p:cNvPr id="28" name="object 28"/>
            <p:cNvSpPr/>
            <p:nvPr/>
          </p:nvSpPr>
          <p:spPr>
            <a:xfrm>
              <a:off x="1421137" y="6088579"/>
              <a:ext cx="444500" cy="294005"/>
            </a:xfrm>
            <a:custGeom>
              <a:avLst/>
              <a:gdLst/>
              <a:ahLst/>
              <a:cxnLst/>
              <a:rect l="l" t="t" r="r" b="b"/>
              <a:pathLst>
                <a:path w="444500" h="294004">
                  <a:moveTo>
                    <a:pt x="0" y="146062"/>
                  </a:moveTo>
                  <a:lnTo>
                    <a:pt x="42870" y="61620"/>
                  </a:lnTo>
                  <a:lnTo>
                    <a:pt x="79833" y="18257"/>
                  </a:lnTo>
                  <a:lnTo>
                    <a:pt x="131296" y="2282"/>
                  </a:lnTo>
                  <a:lnTo>
                    <a:pt x="217665" y="0"/>
                  </a:lnTo>
                  <a:lnTo>
                    <a:pt x="315237" y="22598"/>
                  </a:lnTo>
                  <a:lnTo>
                    <a:pt x="386097" y="72313"/>
                  </a:lnTo>
                  <a:lnTo>
                    <a:pt x="429304" y="122029"/>
                  </a:lnTo>
                  <a:lnTo>
                    <a:pt x="443915" y="144627"/>
                  </a:lnTo>
                  <a:lnTo>
                    <a:pt x="404356" y="230729"/>
                  </a:lnTo>
                  <a:lnTo>
                    <a:pt x="369093" y="274943"/>
                  </a:lnTo>
                  <a:lnTo>
                    <a:pt x="318257" y="291233"/>
                  </a:lnTo>
                  <a:lnTo>
                    <a:pt x="231978" y="293560"/>
                  </a:lnTo>
                  <a:lnTo>
                    <a:pt x="131089" y="270513"/>
                  </a:lnTo>
                  <a:lnTo>
                    <a:pt x="58529" y="219811"/>
                  </a:lnTo>
                  <a:lnTo>
                    <a:pt x="14699" y="169109"/>
                  </a:lnTo>
                  <a:lnTo>
                    <a:pt x="0" y="14606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0126" y="6152397"/>
              <a:ext cx="165925" cy="16592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4398" y="5785811"/>
              <a:ext cx="177380" cy="24897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4398" y="6435924"/>
              <a:ext cx="177380" cy="24898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978" y="5876235"/>
              <a:ext cx="210515" cy="21179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003" y="6389836"/>
              <a:ext cx="210502" cy="21181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003" y="5876235"/>
              <a:ext cx="210502" cy="21179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978" y="6389836"/>
              <a:ext cx="210515" cy="211810"/>
            </a:xfrm>
            <a:prstGeom prst="rect">
              <a:avLst/>
            </a:prstGeom>
          </p:spPr>
        </p:pic>
      </p:grp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xfrm>
            <a:off x="7184128" y="7636391"/>
            <a:ext cx="200025" cy="20774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25" dirty="0">
                <a:solidFill>
                  <a:schemeClr val="bg1"/>
                </a:solidFill>
                <a:latin typeface="Larken" pitchFamily="2" charset="77"/>
              </a:rPr>
              <a:t>9</a:t>
            </a:fld>
            <a:endParaRPr spc="-25" dirty="0">
              <a:solidFill>
                <a:schemeClr val="bg1"/>
              </a:solidFill>
              <a:latin typeface="Larken" pitchFamily="2" charset="77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ftr" sz="quarter" idx="5"/>
          </p:nvPr>
        </p:nvSpPr>
        <p:spPr>
          <a:xfrm>
            <a:off x="12030717" y="7670147"/>
            <a:ext cx="1583055" cy="1686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0" dirty="0">
                <a:solidFill>
                  <a:schemeClr val="bg1"/>
                </a:solidFill>
              </a:rPr>
              <a:t>Saur_Sustainability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Roadmap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cf6d9396-ecef-4cb1-a848-794d17916b7b}" enabled="0" method="" siteId="{cf6d9396-ecef-4cb1-a848-794d17916b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</TotalTime>
  <Words>1876</Words>
  <Application>Microsoft Office PowerPoint</Application>
  <PresentationFormat>Personnalisé</PresentationFormat>
  <Paragraphs>313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Arial</vt:lpstr>
      <vt:lpstr>Larken</vt:lpstr>
      <vt:lpstr>Larken Black</vt:lpstr>
      <vt:lpstr>Larken Bold</vt:lpstr>
      <vt:lpstr>Larken Light</vt:lpstr>
      <vt:lpstr>Larken Medium</vt:lpstr>
      <vt:lpstr>Times New Roman</vt:lpstr>
      <vt:lpstr>Office Theme</vt:lpstr>
      <vt:lpstr>Sustainability Roadmap March 2025</vt:lpstr>
      <vt:lpstr>Water :</vt:lpstr>
      <vt:lpstr>Présentation PowerPoint</vt:lpstr>
      <vt:lpstr>Présentation PowerPoint</vt:lpstr>
      <vt:lpstr>Putting our employees and clients at the heart of change</vt:lpstr>
      <vt:lpstr>Putting our employees and clients at the heart of change</vt:lpstr>
      <vt:lpstr>Acknowledging that our resources are finite but circular</vt:lpstr>
      <vt:lpstr>Adopting a shared and ethical governance</vt:lpstr>
      <vt:lpstr>Next steps  </vt:lpstr>
      <vt:lpstr>More info on our CSRD policy? Check out the following media!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PEYROL, Benedicte</dc:creator>
  <cp:lastModifiedBy>PEYROL, Benedicte</cp:lastModifiedBy>
  <cp:revision>6</cp:revision>
  <dcterms:created xsi:type="dcterms:W3CDTF">2025-03-25T17:13:41Z</dcterms:created>
  <dcterms:modified xsi:type="dcterms:W3CDTF">2025-07-01T15:37:20Z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2025-03-25T00:00:00Z</vt:filetime>
  </property>
  <property fmtid="{D5CDD505-2E9C-101B-9397-08002B2CF9AE}" pid="3" name="Creator">
    <vt:lpwstr>Adobe InDesign 20.1 (Macintosh)</vt:lpwstr>
  </property>
  <property fmtid="{D5CDD505-2E9C-101B-9397-08002B2CF9AE}" pid="4" name="LastSaved">
    <vt:filetime>2025-03-25T00:00:00Z</vt:filetime>
  </property>
  <property fmtid="{D5CDD505-2E9C-101B-9397-08002B2CF9AE}" pid="5" name="Producer">
    <vt:lpwstr>Adobe PDF Library 17.0</vt:lpwstr>
  </property>
</Properties>
</file>